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88"/>
  </p:notesMasterIdLst>
  <p:handoutMasterIdLst>
    <p:handoutMasterId r:id="rId89"/>
  </p:handoutMasterIdLst>
  <p:sldIdLst>
    <p:sldId id="256" r:id="rId2"/>
    <p:sldId id="2341" r:id="rId3"/>
    <p:sldId id="2347" r:id="rId4"/>
    <p:sldId id="2371" r:id="rId5"/>
    <p:sldId id="2363" r:id="rId6"/>
    <p:sldId id="2364" r:id="rId7"/>
    <p:sldId id="2365" r:id="rId8"/>
    <p:sldId id="2372" r:id="rId9"/>
    <p:sldId id="2373" r:id="rId10"/>
    <p:sldId id="2366" r:id="rId11"/>
    <p:sldId id="2367" r:id="rId12"/>
    <p:sldId id="2368" r:id="rId13"/>
    <p:sldId id="2362" r:id="rId14"/>
    <p:sldId id="2356" r:id="rId15"/>
    <p:sldId id="2374" r:id="rId16"/>
    <p:sldId id="2375" r:id="rId17"/>
    <p:sldId id="2378" r:id="rId18"/>
    <p:sldId id="2379" r:id="rId19"/>
    <p:sldId id="2380" r:id="rId20"/>
    <p:sldId id="2381" r:id="rId21"/>
    <p:sldId id="2382" r:id="rId22"/>
    <p:sldId id="2383" r:id="rId23"/>
    <p:sldId id="2384" r:id="rId24"/>
    <p:sldId id="2385" r:id="rId25"/>
    <p:sldId id="2386" r:id="rId26"/>
    <p:sldId id="2376" r:id="rId27"/>
    <p:sldId id="2387" r:id="rId28"/>
    <p:sldId id="2377" r:id="rId29"/>
    <p:sldId id="2388" r:id="rId30"/>
    <p:sldId id="2389" r:id="rId31"/>
    <p:sldId id="2390" r:id="rId32"/>
    <p:sldId id="2391" r:id="rId33"/>
    <p:sldId id="2392" r:id="rId34"/>
    <p:sldId id="2393" r:id="rId35"/>
    <p:sldId id="2394" r:id="rId36"/>
    <p:sldId id="2395" r:id="rId37"/>
    <p:sldId id="2396" r:id="rId38"/>
    <p:sldId id="2397" r:id="rId39"/>
    <p:sldId id="2398" r:id="rId40"/>
    <p:sldId id="2399" r:id="rId41"/>
    <p:sldId id="2400" r:id="rId42"/>
    <p:sldId id="2401" r:id="rId43"/>
    <p:sldId id="2402" r:id="rId44"/>
    <p:sldId id="2403" r:id="rId45"/>
    <p:sldId id="2406" r:id="rId46"/>
    <p:sldId id="2407" r:id="rId47"/>
    <p:sldId id="2408" r:id="rId48"/>
    <p:sldId id="2409" r:id="rId49"/>
    <p:sldId id="2410" r:id="rId50"/>
    <p:sldId id="2411" r:id="rId51"/>
    <p:sldId id="2412" r:id="rId52"/>
    <p:sldId id="2414" r:id="rId53"/>
    <p:sldId id="2419" r:id="rId54"/>
    <p:sldId id="2420" r:id="rId55"/>
    <p:sldId id="2421" r:id="rId56"/>
    <p:sldId id="2422" r:id="rId57"/>
    <p:sldId id="2423" r:id="rId58"/>
    <p:sldId id="2424" r:id="rId59"/>
    <p:sldId id="2425" r:id="rId60"/>
    <p:sldId id="2426" r:id="rId61"/>
    <p:sldId id="2427" r:id="rId62"/>
    <p:sldId id="2428" r:id="rId63"/>
    <p:sldId id="2429" r:id="rId64"/>
    <p:sldId id="2430" r:id="rId65"/>
    <p:sldId id="2431" r:id="rId66"/>
    <p:sldId id="2434" r:id="rId67"/>
    <p:sldId id="2435" r:id="rId68"/>
    <p:sldId id="2436" r:id="rId69"/>
    <p:sldId id="2437" r:id="rId70"/>
    <p:sldId id="2438" r:id="rId71"/>
    <p:sldId id="2439" r:id="rId72"/>
    <p:sldId id="2440" r:id="rId73"/>
    <p:sldId id="2441" r:id="rId74"/>
    <p:sldId id="2442" r:id="rId75"/>
    <p:sldId id="2443" r:id="rId76"/>
    <p:sldId id="2450" r:id="rId77"/>
    <p:sldId id="2451" r:id="rId78"/>
    <p:sldId id="2452" r:id="rId79"/>
    <p:sldId id="2453" r:id="rId80"/>
    <p:sldId id="2454" r:id="rId81"/>
    <p:sldId id="2455" r:id="rId82"/>
    <p:sldId id="2456" r:id="rId83"/>
    <p:sldId id="2457" r:id="rId84"/>
    <p:sldId id="2458" r:id="rId85"/>
    <p:sldId id="2459" r:id="rId86"/>
    <p:sldId id="2460" r:id="rId8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85" userDrawn="1">
          <p15:clr>
            <a:srgbClr val="A4A3A4"/>
          </p15:clr>
        </p15:guide>
        <p15:guide id="5" orient="horz" pos="2704" userDrawn="1">
          <p15:clr>
            <a:srgbClr val="A4A3A4"/>
          </p15:clr>
        </p15:guide>
        <p15:guide id="6" pos="960" userDrawn="1">
          <p15:clr>
            <a:srgbClr val="A4A3A4"/>
          </p15:clr>
        </p15:guide>
        <p15:guide id="7" pos="302" userDrawn="1">
          <p15:clr>
            <a:srgbClr val="A4A3A4"/>
          </p15:clr>
        </p15:guide>
        <p15:guide id="8" pos="7265" userDrawn="1">
          <p15:clr>
            <a:srgbClr val="A4A3A4"/>
          </p15:clr>
        </p15:guide>
        <p15:guide id="9" orient="horz" pos="6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B0A0"/>
    <a:srgbClr val="43B0A0"/>
    <a:srgbClr val="F06436"/>
    <a:srgbClr val="52AEE1"/>
    <a:srgbClr val="F89074"/>
    <a:srgbClr val="4285F4"/>
    <a:srgbClr val="72B945"/>
    <a:srgbClr val="FA95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BE491F-76CC-48E6-A81B-BE3C921B1082}" v="16" dt="2021-11-17T03:27:18.9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27" autoAdjust="0"/>
    <p:restoredTop sz="50000" autoAdjust="0"/>
  </p:normalViewPr>
  <p:slideViewPr>
    <p:cSldViewPr snapToGrid="0" showGuides="1">
      <p:cViewPr varScale="1">
        <p:scale>
          <a:sx n="162" d="100"/>
          <a:sy n="162" d="100"/>
        </p:scale>
        <p:origin x="1578" y="144"/>
      </p:cViewPr>
      <p:guideLst>
        <p:guide orient="horz" pos="2296"/>
        <p:guide pos="3840"/>
        <p:guide pos="3985"/>
        <p:guide orient="horz" pos="2704"/>
        <p:guide pos="960"/>
        <p:guide pos="302"/>
        <p:guide pos="7265"/>
        <p:guide orient="horz" pos="686"/>
      </p:guideLst>
    </p:cSldViewPr>
  </p:slideViewPr>
  <p:outlineViewPr>
    <p:cViewPr>
      <p:scale>
        <a:sx n="33" d="100"/>
        <a:sy n="33" d="100"/>
      </p:scale>
      <p:origin x="0" y="24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342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5F00D5-8D61-463B-A24D-AA343CDEF1C1}" type="datetimeFigureOut">
              <a:rPr lang="ko-KR" altLang="en-US" smtClean="0"/>
              <a:pPr/>
              <a:t>2021-11-08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927B-07B9-470A-A6C7-2E21D055E10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5280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E79A2-9499-4165-85CA-D3B599A71D6E}" type="datetimeFigureOut">
              <a:rPr lang="ko-KR" altLang="en-US" smtClean="0"/>
              <a:pPr/>
              <a:t>2021-11-08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F56FB-8B4C-4940-9CA8-BCB6BA92FB7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91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07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0;p2">
            <a:extLst>
              <a:ext uri="{FF2B5EF4-FFF2-40B4-BE49-F238E27FC236}">
                <a16:creationId xmlns:a16="http://schemas.microsoft.com/office/drawing/2014/main" id="{915EBAC6-B986-0141-9A3D-A1153FD2C8C9}"/>
              </a:ext>
            </a:extLst>
          </p:cNvPr>
          <p:cNvSpPr/>
          <p:nvPr userDrawn="1"/>
        </p:nvSpPr>
        <p:spPr>
          <a:xfrm rot="10800000">
            <a:off x="-3" y="-3"/>
            <a:ext cx="8697688" cy="5529945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2;p2">
            <a:extLst>
              <a:ext uri="{FF2B5EF4-FFF2-40B4-BE49-F238E27FC236}">
                <a16:creationId xmlns:a16="http://schemas.microsoft.com/office/drawing/2014/main" id="{32DFD919-D29D-FC47-AD9F-0D1B2F5A8862}"/>
              </a:ext>
            </a:extLst>
          </p:cNvPr>
          <p:cNvSpPr/>
          <p:nvPr userDrawn="1"/>
        </p:nvSpPr>
        <p:spPr>
          <a:xfrm rot="10800000">
            <a:off x="3799114" y="2286000"/>
            <a:ext cx="8392886" cy="4572000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3;p2">
            <a:extLst>
              <a:ext uri="{FF2B5EF4-FFF2-40B4-BE49-F238E27FC236}">
                <a16:creationId xmlns:a16="http://schemas.microsoft.com/office/drawing/2014/main" id="{42C43ECF-BBCB-1C42-93A8-68CF3572DD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03254" y="1780334"/>
            <a:ext cx="7009510" cy="3591827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20" name="Google Shape;14;p2">
            <a:extLst>
              <a:ext uri="{FF2B5EF4-FFF2-40B4-BE49-F238E27FC236}">
                <a16:creationId xmlns:a16="http://schemas.microsoft.com/office/drawing/2014/main" id="{5AF3B145-1035-874A-A46A-1DC2137AFDA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02127" y="5077666"/>
            <a:ext cx="3268457" cy="1072418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121" name="Google Shape;183;p28">
            <a:extLst>
              <a:ext uri="{FF2B5EF4-FFF2-40B4-BE49-F238E27FC236}">
                <a16:creationId xmlns:a16="http://schemas.microsoft.com/office/drawing/2014/main" id="{FF7B25AF-63DA-4A4A-BE7C-3EEF77663F0C}"/>
              </a:ext>
            </a:extLst>
          </p:cNvPr>
          <p:cNvCxnSpPr/>
          <p:nvPr userDrawn="1"/>
        </p:nvCxnSpPr>
        <p:spPr>
          <a:xfrm>
            <a:off x="708848" y="662121"/>
            <a:ext cx="0" cy="872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8255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>
            <a:extLst>
              <a:ext uri="{FF2B5EF4-FFF2-40B4-BE49-F238E27FC236}">
                <a16:creationId xmlns:a16="http://schemas.microsoft.com/office/drawing/2014/main" id="{3DCB54EF-6F8F-C14C-AEAB-339A6ADFE95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4632325" y="3242853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4632324" y="4074122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/>
              <a:t>목차 내용 입력하세요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4632323" y="4910800"/>
            <a:ext cx="7559675" cy="703262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457200" indent="0">
              <a:buNone/>
              <a:defRPr sz="3600"/>
            </a:lvl2pPr>
            <a:lvl3pPr marL="914400" indent="0">
              <a:buNone/>
              <a:defRPr sz="3600"/>
            </a:lvl3pPr>
            <a:lvl4pPr marL="1371600" indent="0">
              <a:buNone/>
              <a:defRPr sz="3600"/>
            </a:lvl4pPr>
            <a:lvl5pPr marL="1828800" indent="0">
              <a:buNone/>
              <a:defRPr sz="3600"/>
            </a:lvl5pPr>
          </a:lstStyle>
          <a:p>
            <a:pPr lvl="0"/>
            <a:r>
              <a:rPr lang="ko-KR" altLang="en-US" dirty="0"/>
              <a:t>목차 내용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Google Shape;10;p2">
            <a:extLst>
              <a:ext uri="{FF2B5EF4-FFF2-40B4-BE49-F238E27FC236}">
                <a16:creationId xmlns:a16="http://schemas.microsoft.com/office/drawing/2014/main" id="{9C20880E-B3DE-A94F-9214-F288AB8F2288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1530;p73">
            <a:extLst>
              <a:ext uri="{FF2B5EF4-FFF2-40B4-BE49-F238E27FC236}">
                <a16:creationId xmlns:a16="http://schemas.microsoft.com/office/drawing/2014/main" id="{C53AD8B5-FE39-6A42-9005-EC4F1FB81112}"/>
              </a:ext>
            </a:extLst>
          </p:cNvPr>
          <p:cNvGrpSpPr/>
          <p:nvPr userDrawn="1"/>
        </p:nvGrpSpPr>
        <p:grpSpPr>
          <a:xfrm>
            <a:off x="11568567" y="267121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18" name="Google Shape;11531;p73">
              <a:extLst>
                <a:ext uri="{FF2B5EF4-FFF2-40B4-BE49-F238E27FC236}">
                  <a16:creationId xmlns:a16="http://schemas.microsoft.com/office/drawing/2014/main" id="{0F0D93FF-7196-E64A-BC21-F016A3016471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532;p73">
              <a:extLst>
                <a:ext uri="{FF2B5EF4-FFF2-40B4-BE49-F238E27FC236}">
                  <a16:creationId xmlns:a16="http://schemas.microsoft.com/office/drawing/2014/main" id="{10A6EBD0-21AA-BE4F-B25E-B9EBF7C939C3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533;p73">
              <a:extLst>
                <a:ext uri="{FF2B5EF4-FFF2-40B4-BE49-F238E27FC236}">
                  <a16:creationId xmlns:a16="http://schemas.microsoft.com/office/drawing/2014/main" id="{E593C3FB-9816-9C4E-A8CE-F5E3D23AAB7D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534;p73">
              <a:extLst>
                <a:ext uri="{FF2B5EF4-FFF2-40B4-BE49-F238E27FC236}">
                  <a16:creationId xmlns:a16="http://schemas.microsoft.com/office/drawing/2014/main" id="{751E997F-17D4-3240-BBFB-AD0DA992726B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535;p73">
              <a:extLst>
                <a:ext uri="{FF2B5EF4-FFF2-40B4-BE49-F238E27FC236}">
                  <a16:creationId xmlns:a16="http://schemas.microsoft.com/office/drawing/2014/main" id="{70D7634B-5347-1147-9507-F00A80D6AF28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36;p73">
              <a:extLst>
                <a:ext uri="{FF2B5EF4-FFF2-40B4-BE49-F238E27FC236}">
                  <a16:creationId xmlns:a16="http://schemas.microsoft.com/office/drawing/2014/main" id="{C9854E3F-9BBE-614D-B3B5-7F73F17A13CD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제목 24">
            <a:extLst>
              <a:ext uri="{FF2B5EF4-FFF2-40B4-BE49-F238E27FC236}">
                <a16:creationId xmlns:a16="http://schemas.microsoft.com/office/drawing/2014/main" id="{3A2259E1-D3D4-A445-8D39-5015AB031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002569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691375" y="2932204"/>
            <a:ext cx="10267121" cy="993592"/>
          </a:xfrm>
          <a:noFill/>
        </p:spPr>
        <p:txBody>
          <a:bodyPr wrap="none" lIns="0" tIns="0" rIns="0" bIns="0" anchor="ctr" anchorCtr="0">
            <a:noAutofit/>
          </a:bodyPr>
          <a:lstStyle>
            <a:lvl1pPr marL="0" indent="0">
              <a:buNone/>
              <a:defRPr sz="4800">
                <a:solidFill>
                  <a:srgbClr val="F06436"/>
                </a:solidFill>
              </a:defRPr>
            </a:lvl1pPr>
            <a:lvl2pPr marL="457200" indent="0">
              <a:buNone/>
              <a:defRPr sz="4000"/>
            </a:lvl2pPr>
            <a:lvl3pPr marL="914400" indent="0">
              <a:buNone/>
              <a:defRPr sz="4000"/>
            </a:lvl3pPr>
            <a:lvl4pPr marL="1371600" indent="0">
              <a:buNone/>
              <a:defRPr sz="4000"/>
            </a:lvl4pPr>
            <a:lvl5pPr marL="1828800" indent="0">
              <a:buNone/>
              <a:defRPr sz="4000"/>
            </a:lvl5pPr>
          </a:lstStyle>
          <a:p>
            <a:pPr lvl="0"/>
            <a:r>
              <a:rPr lang="ko-KR" altLang="en-US" dirty="0"/>
              <a:t>목차 내용을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Google Shape;12;p2">
            <a:extLst>
              <a:ext uri="{FF2B5EF4-FFF2-40B4-BE49-F238E27FC236}">
                <a16:creationId xmlns:a16="http://schemas.microsoft.com/office/drawing/2014/main" id="{C0ABDC55-C9AE-1C41-A2A0-AA873EDB6BD8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28B67903-E1CF-534B-A2D3-E7597F24B72F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oogle Shape;11530;p73">
            <a:extLst>
              <a:ext uri="{FF2B5EF4-FFF2-40B4-BE49-F238E27FC236}">
                <a16:creationId xmlns:a16="http://schemas.microsoft.com/office/drawing/2014/main" id="{A10FFA0E-16C5-4244-887B-59CEA3799C19}"/>
              </a:ext>
            </a:extLst>
          </p:cNvPr>
          <p:cNvGrpSpPr/>
          <p:nvPr userDrawn="1"/>
        </p:nvGrpSpPr>
        <p:grpSpPr>
          <a:xfrm>
            <a:off x="11379724" y="208758"/>
            <a:ext cx="320022" cy="359778"/>
            <a:chOff x="3567553" y="1499912"/>
            <a:chExt cx="320022" cy="359778"/>
          </a:xfrm>
          <a:solidFill>
            <a:srgbClr val="4BB0A0"/>
          </a:solidFill>
        </p:grpSpPr>
        <p:sp>
          <p:nvSpPr>
            <p:cNvPr id="9" name="Google Shape;11531;p73">
              <a:extLst>
                <a:ext uri="{FF2B5EF4-FFF2-40B4-BE49-F238E27FC236}">
                  <a16:creationId xmlns:a16="http://schemas.microsoft.com/office/drawing/2014/main" id="{3BC7373A-BF17-5949-8F1D-CB2BBEEEEEA6}"/>
                </a:ext>
              </a:extLst>
            </p:cNvPr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1532;p73">
              <a:extLst>
                <a:ext uri="{FF2B5EF4-FFF2-40B4-BE49-F238E27FC236}">
                  <a16:creationId xmlns:a16="http://schemas.microsoft.com/office/drawing/2014/main" id="{CC6EA4CC-1703-7449-B7BC-4483CFF9F966}"/>
                </a:ext>
              </a:extLst>
            </p:cNvPr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533;p73">
              <a:extLst>
                <a:ext uri="{FF2B5EF4-FFF2-40B4-BE49-F238E27FC236}">
                  <a16:creationId xmlns:a16="http://schemas.microsoft.com/office/drawing/2014/main" id="{B5E6808C-1FA3-4B4B-B0FE-9EE183DD349C}"/>
                </a:ext>
              </a:extLst>
            </p:cNvPr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1534;p73">
              <a:extLst>
                <a:ext uri="{FF2B5EF4-FFF2-40B4-BE49-F238E27FC236}">
                  <a16:creationId xmlns:a16="http://schemas.microsoft.com/office/drawing/2014/main" id="{69AF36EF-ECD4-AC48-816B-145DAB86BB7E}"/>
                </a:ext>
              </a:extLst>
            </p:cNvPr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535;p73">
              <a:extLst>
                <a:ext uri="{FF2B5EF4-FFF2-40B4-BE49-F238E27FC236}">
                  <a16:creationId xmlns:a16="http://schemas.microsoft.com/office/drawing/2014/main" id="{36271C18-068C-3049-B5A3-CC3DE160731F}"/>
                </a:ext>
              </a:extLst>
            </p:cNvPr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536;p73">
              <a:extLst>
                <a:ext uri="{FF2B5EF4-FFF2-40B4-BE49-F238E27FC236}">
                  <a16:creationId xmlns:a16="http://schemas.microsoft.com/office/drawing/2014/main" id="{3BA77610-2275-C74C-A5B8-D24FF49A3670}"/>
                </a:ext>
              </a:extLst>
            </p:cNvPr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94208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2;p2">
            <a:extLst>
              <a:ext uri="{FF2B5EF4-FFF2-40B4-BE49-F238E27FC236}">
                <a16:creationId xmlns:a16="http://schemas.microsoft.com/office/drawing/2014/main" id="{31C819E8-8DB3-D241-86AD-39FA357B79F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0;p2">
            <a:extLst>
              <a:ext uri="{FF2B5EF4-FFF2-40B4-BE49-F238E27FC236}">
                <a16:creationId xmlns:a16="http://schemas.microsoft.com/office/drawing/2014/main" id="{4CA2C0CC-49CB-CE45-A055-1E87B9A38FE4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346A3901-6E4C-0B40-9CF8-E7ECAB46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83194"/>
            <a:ext cx="40087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0" name="제목 24">
            <a:extLst>
              <a:ext uri="{FF2B5EF4-FFF2-40B4-BE49-F238E27FC236}">
                <a16:creationId xmlns:a16="http://schemas.microsoft.com/office/drawing/2014/main" id="{677C8BD8-495D-D94A-A820-9FD4BA20C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E6C44-E913-45F1-A690-E52E071D50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0287" y="1415600"/>
            <a:ext cx="10080625" cy="46307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29057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8"/>
            <a:ext cx="11281052" cy="2186609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00200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9939" y="-19878"/>
            <a:ext cx="1402629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10555357" y="5655364"/>
            <a:ext cx="164844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015" y="107957"/>
            <a:ext cx="11281052" cy="671349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x-none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1731" y="6472308"/>
            <a:ext cx="400878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9"/>
            <a:ext cx="11281052" cy="781242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2000"/>
            </a:lvl1pPr>
            <a:lvl2pPr marL="685800" indent="-228600">
              <a:lnSpc>
                <a:spcPct val="120000"/>
              </a:lnSpc>
              <a:buFont typeface="시스템 서체"/>
              <a:buChar char="⁃"/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x-none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275B08-16F4-4F25-831A-6EFC327B83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375" y="2233552"/>
            <a:ext cx="5254625" cy="31956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1800"/>
            </a:lvl1pPr>
            <a:lvl2pPr>
              <a:defRPr sz="1800"/>
            </a:lvl2pPr>
            <a:lvl3pPr>
              <a:defRPr sz="14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A56FDB1-DA14-41CF-A4C6-4FEEB24F66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37106" y="2233552"/>
            <a:ext cx="5254625" cy="31956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1800"/>
            </a:lvl1pPr>
            <a:lvl2pPr>
              <a:defRPr sz="1800"/>
            </a:lvl2pPr>
            <a:lvl3pPr>
              <a:defRPr sz="1400"/>
            </a:lvl3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014234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652-0872-49EE-9D81-2F294FBF6F46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01075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6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76" r:id="rId4"/>
    <p:sldLayoutId id="2147483690" r:id="rId5"/>
    <p:sldLayoutId id="2147483691" r:id="rId6"/>
    <p:sldLayoutId id="2147483692" r:id="rId7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rickiepark/handson-ml2" TargetMode="Externa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4800" dirty="0"/>
              <a:t>Machine</a:t>
            </a:r>
            <a:r>
              <a:rPr lang="ko-KR" altLang="en-US" sz="4800" dirty="0"/>
              <a:t> </a:t>
            </a:r>
            <a:r>
              <a:rPr lang="en-US" altLang="ko-KR" sz="4800" dirty="0"/>
              <a:t>Learning</a:t>
            </a:r>
            <a:r>
              <a:rPr lang="ko-KR" altLang="en-US" sz="4800" dirty="0"/>
              <a:t> </a:t>
            </a:r>
            <a:r>
              <a:rPr lang="en-US" altLang="ko-KR" sz="4800" dirty="0"/>
              <a:t>Application 2</a:t>
            </a:r>
            <a:endParaRPr sz="48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Byunggeor Moon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2-5</a:t>
            </a:r>
            <a:r>
              <a:rPr lang="ko-KR" altLang="en-US" dirty="0"/>
              <a:t> 머신러닝 알고리즘을 위한 데이터 준비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9084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함수를 만들어 데이터 준비 작업을 자동화</a:t>
            </a:r>
            <a:endParaRPr lang="en-US" altLang="ko-KR" dirty="0"/>
          </a:p>
          <a:p>
            <a:pPr lvl="2"/>
            <a:r>
              <a:rPr lang="ko-KR" altLang="en-US" dirty="0"/>
              <a:t>어떤 데이터셋에 대해서도 데이터 변환을 손쉽게 반복</a:t>
            </a:r>
            <a:endParaRPr lang="en-US" altLang="ko-KR" dirty="0"/>
          </a:p>
          <a:p>
            <a:pPr lvl="2"/>
            <a:r>
              <a:rPr lang="ko-KR" altLang="en-US" dirty="0"/>
              <a:t>향후 프로젝트에 사용할 수 있는 변환 라이브러리를 점진적으로 구축</a:t>
            </a:r>
            <a:endParaRPr lang="en-US" altLang="ko-KR" dirty="0"/>
          </a:p>
          <a:p>
            <a:pPr lvl="2"/>
            <a:r>
              <a:rPr lang="ko-KR" altLang="en-US" dirty="0"/>
              <a:t>실제 시스템에서 알고리즘에 새 데이터를 주입하기 전에 변환시키는 데 이 함수 사용 가능</a:t>
            </a:r>
            <a:endParaRPr lang="en-US" altLang="ko-KR" dirty="0"/>
          </a:p>
          <a:p>
            <a:pPr lvl="2"/>
            <a:r>
              <a:rPr lang="ko-KR" altLang="en-US" dirty="0"/>
              <a:t>여러 가지 데이터 변환을 쉽게 시도해볼 수 있고 어떤 조합이 가장 좋은지 확인하는 데 편리</a:t>
            </a:r>
            <a:endParaRPr lang="en-US" altLang="ko-KR" dirty="0"/>
          </a:p>
          <a:p>
            <a:pPr lvl="1"/>
            <a:r>
              <a:rPr lang="ko-KR" altLang="en-US" dirty="0"/>
              <a:t>데이터 정제</a:t>
            </a:r>
            <a:endParaRPr lang="en-US" altLang="ko-KR" dirty="0"/>
          </a:p>
          <a:p>
            <a:pPr lvl="2"/>
            <a:r>
              <a:rPr lang="ko-KR" altLang="en-US" dirty="0"/>
              <a:t>대부분의 머신러닝 알고리즘은 누락된 특성을 다루지 못하므로 이를 처리할 수 있는 함수가 필요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앞서 </a:t>
            </a:r>
            <a:r>
              <a:rPr lang="en-US" altLang="ko-KR" dirty="0" err="1"/>
              <a:t>total_bedrooms</a:t>
            </a:r>
            <a:r>
              <a:rPr lang="en-US" altLang="ko-KR" dirty="0"/>
              <a:t> </a:t>
            </a:r>
            <a:r>
              <a:rPr lang="ko-KR" altLang="en-US" dirty="0"/>
              <a:t>특성에 값이 없는 경우를 수정해보기</a:t>
            </a:r>
            <a:endParaRPr lang="en-US" altLang="ko-KR" dirty="0"/>
          </a:p>
          <a:p>
            <a:pPr lvl="3"/>
            <a:r>
              <a:rPr lang="ko-KR" altLang="en-US" dirty="0"/>
              <a:t>해당 구역을 제거</a:t>
            </a:r>
            <a:endParaRPr lang="en-US" altLang="ko-KR" dirty="0"/>
          </a:p>
          <a:p>
            <a:pPr lvl="3"/>
            <a:r>
              <a:rPr lang="ko-KR" altLang="en-US" dirty="0"/>
              <a:t>전체 특성을 삭제</a:t>
            </a:r>
            <a:endParaRPr lang="en-US" altLang="ko-KR" dirty="0"/>
          </a:p>
          <a:p>
            <a:pPr lvl="3"/>
            <a:r>
              <a:rPr lang="ko-KR" altLang="en-US" dirty="0"/>
              <a:t>어떤 값으로 채우기</a:t>
            </a:r>
            <a:r>
              <a:rPr lang="en-US" altLang="ko-KR" dirty="0"/>
              <a:t>(0,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중간값 등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텍스트와 범주형 특성 다루기</a:t>
            </a:r>
            <a:endParaRPr lang="en-US" altLang="ko-KR" dirty="0"/>
          </a:p>
          <a:p>
            <a:pPr lvl="1"/>
            <a:r>
              <a:rPr lang="ko-KR" altLang="en-US" dirty="0"/>
              <a:t>나만의 변환기</a:t>
            </a:r>
            <a:endParaRPr lang="en-US" altLang="ko-KR" dirty="0"/>
          </a:p>
          <a:p>
            <a:pPr lvl="1"/>
            <a:r>
              <a:rPr lang="ko-KR" altLang="en-US" dirty="0"/>
              <a:t>특성 스케일링</a:t>
            </a:r>
            <a:endParaRPr lang="en-US" altLang="ko-KR" dirty="0"/>
          </a:p>
          <a:p>
            <a:pPr lvl="1"/>
            <a:r>
              <a:rPr lang="ko-KR" altLang="en-US" dirty="0"/>
              <a:t>변환 파이프라인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9095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2-6</a:t>
            </a:r>
            <a:r>
              <a:rPr lang="ko-KR" altLang="en-US" dirty="0"/>
              <a:t> 모델 선택과 훈련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훈련 세트에서 훈련하고 평가하기</a:t>
            </a:r>
            <a:endParaRPr lang="en-US" altLang="ko-KR" dirty="0"/>
          </a:p>
          <a:p>
            <a:pPr lvl="2"/>
            <a:r>
              <a:rPr lang="ko-KR" altLang="en-US" dirty="0"/>
              <a:t>선형 회귀 모델 훈련</a:t>
            </a:r>
            <a:endParaRPr lang="en-US" altLang="ko-KR" dirty="0"/>
          </a:p>
          <a:p>
            <a:pPr lvl="2"/>
            <a:r>
              <a:rPr lang="ko-KR" altLang="en-US" dirty="0"/>
              <a:t>결정트리 모델 훈련</a:t>
            </a:r>
            <a:endParaRPr lang="en-US" altLang="ko-KR" dirty="0"/>
          </a:p>
          <a:p>
            <a:pPr lvl="1"/>
            <a:r>
              <a:rPr lang="ko-KR" altLang="en-US" dirty="0"/>
              <a:t>교차 검증을 사용한 평가</a:t>
            </a:r>
            <a:endParaRPr lang="en-US" altLang="ko-KR" dirty="0"/>
          </a:p>
          <a:p>
            <a:pPr lvl="2"/>
            <a:r>
              <a:rPr lang="ko-KR" altLang="en-US" dirty="0"/>
              <a:t>결정트리 모델 평가</a:t>
            </a:r>
            <a:endParaRPr lang="en-US" altLang="ko-KR" dirty="0"/>
          </a:p>
          <a:p>
            <a:pPr lvl="2"/>
            <a:r>
              <a:rPr lang="en-US" altLang="ko-KR" dirty="0"/>
              <a:t>k-</a:t>
            </a:r>
            <a:r>
              <a:rPr lang="ko-KR" altLang="en-US" dirty="0"/>
              <a:t>겹 교차 검증</a:t>
            </a:r>
            <a:endParaRPr lang="en-US" altLang="ko-KR" dirty="0"/>
          </a:p>
          <a:p>
            <a:pPr lvl="2"/>
            <a:r>
              <a:rPr lang="ko-KR" altLang="en-US" dirty="0"/>
              <a:t>랜덤 포레스트 모델</a:t>
            </a:r>
            <a:endParaRPr lang="en-US" altLang="ko-KR" dirty="0"/>
          </a:p>
          <a:p>
            <a:pPr lvl="2"/>
            <a:r>
              <a:rPr lang="ko-KR" altLang="en-US" dirty="0"/>
              <a:t>앙상블 학습</a:t>
            </a:r>
            <a:endParaRPr lang="en-US" altLang="ko-KR" dirty="0"/>
          </a:p>
          <a:p>
            <a:pPr lvl="1"/>
            <a:r>
              <a:rPr lang="en-US" altLang="ko-KR" dirty="0" err="1"/>
              <a:t>joblib</a:t>
            </a:r>
            <a:r>
              <a:rPr lang="en-US" altLang="ko-KR" dirty="0"/>
              <a:t>: </a:t>
            </a:r>
            <a:r>
              <a:rPr lang="ko-KR" altLang="en-US" dirty="0"/>
              <a:t>실험한 모델 저장하고</a:t>
            </a:r>
            <a:r>
              <a:rPr lang="en-US" altLang="ko-KR" dirty="0"/>
              <a:t>,</a:t>
            </a:r>
            <a:r>
              <a:rPr lang="ko-KR" altLang="en-US" dirty="0"/>
              <a:t> 필요할 때 쉽게 모델을 복원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교차 검증 점수</a:t>
            </a:r>
            <a:r>
              <a:rPr lang="en-US" altLang="ko-KR" dirty="0"/>
              <a:t>, </a:t>
            </a:r>
            <a:r>
              <a:rPr lang="ko-KR" altLang="en-US" dirty="0"/>
              <a:t>실제 예측값</a:t>
            </a:r>
            <a:r>
              <a:rPr lang="en-US" altLang="ko-KR" dirty="0"/>
              <a:t>, </a:t>
            </a:r>
            <a:r>
              <a:rPr lang="ko-KR" altLang="en-US" dirty="0"/>
              <a:t>하이퍼파라미터</a:t>
            </a:r>
            <a:r>
              <a:rPr lang="en-US" altLang="ko-KR" dirty="0"/>
              <a:t>, </a:t>
            </a:r>
            <a:r>
              <a:rPr lang="ko-KR" altLang="en-US" dirty="0"/>
              <a:t>훈련된 모델 파라미터 모두 저장</a:t>
            </a:r>
          </a:p>
          <a:p>
            <a:pPr lvl="2"/>
            <a:r>
              <a:rPr lang="ko-KR" altLang="en-US" dirty="0"/>
              <a:t>여러 모델의 점수와 모델이 만든 오차를 쉽게 비교 가능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40274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2-7</a:t>
            </a:r>
            <a:r>
              <a:rPr lang="ko-KR" altLang="en-US" dirty="0"/>
              <a:t> 모델 세부 튜닝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435354" cy="4890849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그리드 탐색</a:t>
            </a:r>
            <a:endParaRPr lang="en-US" altLang="ko-KR" dirty="0"/>
          </a:p>
          <a:p>
            <a:pPr lvl="2"/>
            <a:r>
              <a:rPr lang="ko-KR" altLang="en-US" dirty="0"/>
              <a:t>비교적 적은 수의 조합 탐색</a:t>
            </a:r>
            <a:endParaRPr lang="en-US" altLang="ko-KR" dirty="0"/>
          </a:p>
          <a:p>
            <a:pPr lvl="2"/>
            <a:r>
              <a:rPr lang="ko-KR" altLang="en-US" dirty="0"/>
              <a:t>사이킷런의 </a:t>
            </a:r>
            <a:r>
              <a:rPr lang="en-US" altLang="ko-KR" dirty="0" err="1"/>
              <a:t>GridSearchCV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랜덤 탐색</a:t>
            </a:r>
            <a:endParaRPr lang="en-US" altLang="ko-KR" dirty="0"/>
          </a:p>
          <a:p>
            <a:pPr lvl="2"/>
            <a:r>
              <a:rPr lang="en-US" altLang="ko-KR" dirty="0" err="1"/>
              <a:t>RandomizedSearchCV</a:t>
            </a:r>
            <a:br>
              <a:rPr lang="en-US" altLang="ko-KR" dirty="0"/>
            </a:br>
            <a:r>
              <a:rPr lang="ko-KR" altLang="en-US" dirty="0"/>
              <a:t>가능한 모든 조합을 시도하는 대신 각 반복마다 하이퍼파라미터에 임의의 수를 대입하여 지정한 횟수만큼 평가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앙상블 방법</a:t>
            </a:r>
            <a:endParaRPr lang="en-US" altLang="ko-KR" dirty="0"/>
          </a:p>
          <a:p>
            <a:pPr lvl="1"/>
            <a:r>
              <a:rPr lang="ko-KR" altLang="en-US" dirty="0"/>
              <a:t>최상의 모델과 오차 분석</a:t>
            </a:r>
            <a:endParaRPr lang="en-US" altLang="ko-KR" dirty="0"/>
          </a:p>
          <a:p>
            <a:pPr lvl="2"/>
            <a:r>
              <a:rPr lang="ko-KR" altLang="en-US" dirty="0"/>
              <a:t>추가 특성을 포함</a:t>
            </a:r>
            <a:r>
              <a:rPr lang="en-US" altLang="ko-KR" dirty="0"/>
              <a:t>, </a:t>
            </a:r>
            <a:r>
              <a:rPr lang="ko-KR" altLang="en-US" dirty="0"/>
              <a:t>불필요한 특성을 제거</a:t>
            </a:r>
            <a:r>
              <a:rPr lang="en-US" altLang="ko-KR" dirty="0"/>
              <a:t>, </a:t>
            </a:r>
            <a:r>
              <a:rPr lang="ko-KR" altLang="en-US" dirty="0"/>
              <a:t>이상치 제외 등</a:t>
            </a:r>
            <a:endParaRPr lang="en-US" altLang="ko-KR" dirty="0"/>
          </a:p>
          <a:p>
            <a:pPr lvl="1"/>
            <a:r>
              <a:rPr lang="ko-KR" altLang="en-US" dirty="0"/>
              <a:t>테스트 세트로 시스템 평가하기</a:t>
            </a:r>
            <a:endParaRPr lang="en-US" altLang="ko-KR" dirty="0"/>
          </a:p>
          <a:p>
            <a:pPr lvl="2"/>
            <a:r>
              <a:rPr lang="en-US" altLang="ko-KR" dirty="0" err="1"/>
              <a:t>scipy.stats.t.interval</a:t>
            </a:r>
            <a:r>
              <a:rPr lang="en-US" altLang="ko-KR" dirty="0"/>
              <a:t>()</a:t>
            </a:r>
            <a:r>
              <a:rPr lang="ko-KR" altLang="en-US" dirty="0"/>
              <a:t>를 사용해 일반화 오차의 </a:t>
            </a:r>
            <a:r>
              <a:rPr lang="en-US" altLang="ko-KR" dirty="0"/>
              <a:t>95% </a:t>
            </a:r>
            <a:r>
              <a:rPr lang="ko-KR" altLang="en-US" dirty="0"/>
              <a:t>신뢰 구간</a:t>
            </a:r>
            <a:r>
              <a:rPr lang="en-US" altLang="ko-KR" dirty="0"/>
              <a:t>confidence interval</a:t>
            </a:r>
            <a:r>
              <a:rPr lang="ko-KR" altLang="en-US" dirty="0"/>
              <a:t>을 계산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7169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2-10 </a:t>
            </a:r>
            <a:r>
              <a:rPr lang="ko-KR" altLang="en-US" dirty="0"/>
              <a:t>연습문제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BAA38A-A446-4ACD-9CEE-4759283C52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375" y="1097280"/>
            <a:ext cx="10841813" cy="508406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서포트 벡터 머신 회귀</a:t>
            </a:r>
            <a:r>
              <a:rPr lang="en-US" altLang="ko-KR" dirty="0"/>
              <a:t>(</a:t>
            </a:r>
            <a:r>
              <a:rPr lang="en-US" altLang="ko-KR" dirty="0" err="1"/>
              <a:t>sklearn.svm.SVR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kernel="linear"(</a:t>
            </a:r>
            <a:r>
              <a:rPr lang="ko-KR" altLang="en-US" dirty="0"/>
              <a:t>하이퍼파라미터 </a:t>
            </a:r>
            <a:r>
              <a:rPr lang="en-US" altLang="ko-KR" dirty="0"/>
              <a:t>C</a:t>
            </a:r>
            <a:r>
              <a:rPr lang="ko-KR" altLang="en-US" dirty="0"/>
              <a:t>를 바꿔가며</a:t>
            </a:r>
            <a:r>
              <a:rPr lang="en-US" altLang="ko-KR" dirty="0"/>
              <a:t>)</a:t>
            </a:r>
            <a:r>
              <a:rPr lang="ko-KR" altLang="en-US" dirty="0"/>
              <a:t>나 </a:t>
            </a:r>
            <a:r>
              <a:rPr lang="en-US" altLang="ko-KR" dirty="0"/>
              <a:t>kernel="</a:t>
            </a:r>
            <a:r>
              <a:rPr lang="en-US" altLang="ko-KR" dirty="0" err="1"/>
              <a:t>rbf</a:t>
            </a:r>
            <a:r>
              <a:rPr lang="en-US" altLang="ko-KR" dirty="0"/>
              <a:t>"(</a:t>
            </a:r>
            <a:r>
              <a:rPr lang="ko-KR" altLang="en-US" dirty="0"/>
              <a:t>하이퍼파라미터 </a:t>
            </a:r>
            <a:r>
              <a:rPr lang="en-US" altLang="ko-KR" dirty="0"/>
              <a:t>C</a:t>
            </a:r>
            <a:r>
              <a:rPr lang="ko-KR" altLang="en-US" dirty="0"/>
              <a:t>와 </a:t>
            </a:r>
            <a:r>
              <a:rPr lang="en-US" altLang="ko-KR" dirty="0"/>
              <a:t>gamma</a:t>
            </a:r>
            <a:r>
              <a:rPr lang="ko-KR" altLang="en-US" dirty="0"/>
              <a:t>를 바꿔가며</a:t>
            </a:r>
            <a:r>
              <a:rPr lang="en-US" altLang="ko-KR" dirty="0"/>
              <a:t>) </a:t>
            </a:r>
            <a:r>
              <a:rPr lang="ko-KR" altLang="en-US" dirty="0"/>
              <a:t>등의 다양한 하이퍼파라미터 설정으로 시도해보기</a:t>
            </a:r>
            <a:r>
              <a:rPr lang="en-US" altLang="ko-KR" dirty="0"/>
              <a:t>. </a:t>
            </a:r>
            <a:r>
              <a:rPr lang="ko-KR" altLang="en-US" dirty="0"/>
              <a:t>지금은 이 하이퍼파라미터가 무엇을 의미하는지 너무 신경 쓰지 않아도 됨</a:t>
            </a:r>
            <a:r>
              <a:rPr lang="en-US" altLang="ko-KR" dirty="0"/>
              <a:t>. </a:t>
            </a:r>
            <a:r>
              <a:rPr lang="ko-KR" altLang="en-US" dirty="0"/>
              <a:t>최상의 </a:t>
            </a:r>
            <a:r>
              <a:rPr lang="en-US" altLang="ko-KR" dirty="0"/>
              <a:t>SVR </a:t>
            </a:r>
            <a:r>
              <a:rPr lang="ko-KR" altLang="en-US" dirty="0"/>
              <a:t>모델은 무엇인가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 err="1"/>
              <a:t>GridSearchCV</a:t>
            </a:r>
            <a:r>
              <a:rPr lang="ko-KR" altLang="en-US" dirty="0"/>
              <a:t>를 </a:t>
            </a:r>
            <a:r>
              <a:rPr lang="en-US" altLang="ko-KR" dirty="0" err="1"/>
              <a:t>RandomizedSearchCV</a:t>
            </a:r>
            <a:r>
              <a:rPr lang="ko-KR" altLang="en-US" dirty="0"/>
              <a:t>로 바꿔보기</a:t>
            </a:r>
            <a:endParaRPr lang="en-US" altLang="ko-KR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가장 중요한 특성을 선택하는 변환기를 준비 파이프라인에 추가해보기</a:t>
            </a:r>
            <a:endParaRPr lang="en-US" altLang="ko-KR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전체 데이터 준비 과정과 최종 예측을 하나의 파이프라인으로 만들어보기</a:t>
            </a:r>
            <a:endParaRPr lang="en-US" altLang="ko-KR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 err="1"/>
              <a:t>GridSearchCV</a:t>
            </a:r>
            <a:r>
              <a:rPr lang="ko-KR" altLang="en-US" dirty="0"/>
              <a:t>를 사용해 준비 단계의 옵션을 자동으로 탐색하기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8EE8CC-D026-47EC-A26A-ED828124ACBC}"/>
              </a:ext>
            </a:extLst>
          </p:cNvPr>
          <p:cNvSpPr/>
          <p:nvPr/>
        </p:nvSpPr>
        <p:spPr>
          <a:xfrm>
            <a:off x="691376" y="5360610"/>
            <a:ext cx="9679258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YoonV YoonMyungjo100Std_OTF"/>
              </a:rPr>
              <a:t>연습문제의 정답은 </a:t>
            </a:r>
            <a:r>
              <a:rPr lang="en-US" altLang="ko-KR" sz="1400" dirty="0">
                <a:solidFill>
                  <a:srgbClr val="000000"/>
                </a:solidFill>
                <a:latin typeface="D2Coding"/>
              </a:rPr>
              <a:t>https://github.com/rickiepark/handson-ml2 </a:t>
            </a:r>
            <a:r>
              <a:rPr lang="ko-KR" altLang="en-US" sz="1600" dirty="0">
                <a:solidFill>
                  <a:srgbClr val="000000"/>
                </a:solidFill>
                <a:latin typeface="YoonV YoonMyungjo100Std_OTF"/>
              </a:rPr>
              <a:t>에 있는 주피터 노트북에서 확인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40031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x-none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11225" y="814388"/>
            <a:ext cx="11280775" cy="13543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CHAPTER 03: </a:t>
            </a:r>
            <a:r>
              <a:rPr lang="ko-KR" altLang="en-US" dirty="0"/>
              <a:t>분류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0B1B5-3110-43A4-8AEC-886CC2D20C21}"/>
              </a:ext>
            </a:extLst>
          </p:cNvPr>
          <p:cNvSpPr txBox="1"/>
          <p:nvPr/>
        </p:nvSpPr>
        <p:spPr>
          <a:xfrm>
            <a:off x="1195754" y="2317102"/>
            <a:ext cx="10034954" cy="2868406"/>
          </a:xfrm>
          <a:prstGeom prst="rect">
            <a:avLst/>
          </a:prstGeom>
          <a:noFill/>
        </p:spPr>
        <p:txBody>
          <a:bodyPr wrap="square" numCol="1" spcCol="360000" rtlCol="0">
            <a:noAutofit/>
          </a:bodyPr>
          <a:lstStyle/>
          <a:p>
            <a:r>
              <a:rPr lang="en-US" altLang="ko-KR" sz="2000" dirty="0"/>
              <a:t>SECTION 3-1   MNIST </a:t>
            </a:r>
          </a:p>
          <a:p>
            <a:r>
              <a:rPr lang="en-US" altLang="ko-KR" sz="2000" dirty="0"/>
              <a:t>SECTION 3-2   </a:t>
            </a:r>
            <a:r>
              <a:rPr lang="ko-KR" altLang="en-US" sz="2000" dirty="0"/>
              <a:t>이진 분류기 훈련</a:t>
            </a:r>
            <a:endParaRPr lang="en-US" altLang="ko-KR" sz="2000" dirty="0"/>
          </a:p>
          <a:p>
            <a:r>
              <a:rPr lang="en-US" altLang="ko-KR" sz="2000" dirty="0"/>
              <a:t>SECTION 3-3   </a:t>
            </a:r>
            <a:r>
              <a:rPr lang="ko-KR" altLang="en-US" sz="2000" dirty="0"/>
              <a:t>성능 측정</a:t>
            </a:r>
            <a:endParaRPr lang="en-US" altLang="ko-KR" sz="2000" dirty="0"/>
          </a:p>
          <a:p>
            <a:r>
              <a:rPr lang="en-US" altLang="ko-KR" sz="2000" dirty="0"/>
              <a:t>SECTION 3-4   </a:t>
            </a:r>
            <a:r>
              <a:rPr lang="ko-KR" altLang="en-US" sz="2000" dirty="0"/>
              <a:t>다중 분류</a:t>
            </a:r>
            <a:endParaRPr lang="en-US" altLang="ko-KR" sz="2000" dirty="0"/>
          </a:p>
          <a:p>
            <a:r>
              <a:rPr lang="en-US" altLang="ko-KR" sz="2000" dirty="0"/>
              <a:t>SECTION 3-5   </a:t>
            </a:r>
            <a:r>
              <a:rPr lang="ko-KR" altLang="en-US" sz="2000" dirty="0"/>
              <a:t>에러 분석</a:t>
            </a:r>
            <a:endParaRPr lang="en-US" altLang="ko-KR" sz="2000" dirty="0"/>
          </a:p>
          <a:p>
            <a:r>
              <a:rPr lang="en-US" altLang="ko-KR" sz="2000" dirty="0"/>
              <a:t>SECTION 3-6   </a:t>
            </a:r>
            <a:r>
              <a:rPr lang="ko-KR" altLang="en-US" sz="2000" dirty="0"/>
              <a:t>다중 레이블 분류</a:t>
            </a:r>
            <a:endParaRPr lang="en-US" altLang="ko-KR" sz="2000" dirty="0"/>
          </a:p>
          <a:p>
            <a:r>
              <a:rPr lang="en-US" altLang="ko-KR" sz="2000" dirty="0"/>
              <a:t>SECTION 3-7   </a:t>
            </a:r>
            <a:r>
              <a:rPr lang="ko-KR" altLang="en-US" sz="2000" dirty="0"/>
              <a:t>다중 출력 분류</a:t>
            </a:r>
            <a:endParaRPr lang="en-US" altLang="ko-KR" sz="2000" dirty="0"/>
          </a:p>
          <a:p>
            <a:r>
              <a:rPr lang="en-US" altLang="ko-KR" sz="2000" dirty="0"/>
              <a:t>SECTION 3-8   </a:t>
            </a:r>
            <a:r>
              <a:rPr lang="ko-KR" altLang="en-US" sz="2000" dirty="0"/>
              <a:t>연습문제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82582195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x-none" sz="3600" b="1" dirty="0">
                <a:cs typeface="+mj-cs"/>
              </a:rPr>
              <a:t>CHAPTER </a:t>
            </a:r>
            <a:r>
              <a:rPr lang="en-US" sz="3600" b="1" dirty="0">
                <a:cs typeface="+mj-cs"/>
              </a:rPr>
              <a:t>03</a:t>
            </a:r>
            <a:r>
              <a:rPr lang="en-US" altLang="ko-KR" sz="3600" b="1" dirty="0">
                <a:cs typeface="+mj-cs"/>
              </a:rPr>
              <a:t> </a:t>
            </a:r>
            <a:r>
              <a:rPr lang="ko-KR" altLang="en-US" sz="3600" b="1" dirty="0">
                <a:cs typeface="+mj-cs"/>
              </a:rPr>
              <a:t>분류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CBA41-B0B5-444D-A186-6592307FAB7C}"/>
              </a:ext>
            </a:extLst>
          </p:cNvPr>
          <p:cNvSpPr txBox="1"/>
          <p:nvPr/>
        </p:nvSpPr>
        <p:spPr>
          <a:xfrm>
            <a:off x="630465" y="3991169"/>
            <a:ext cx="1032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분류 시스템 학습</a:t>
            </a:r>
          </a:p>
        </p:txBody>
      </p:sp>
    </p:spTree>
    <p:extLst>
      <p:ext uri="{BB962C8B-B14F-4D97-AF65-F5344CB8AC3E}">
        <p14:creationId xmlns:p14="http://schemas.microsoft.com/office/powerpoint/2010/main" val="649119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3-1</a:t>
            </a:r>
            <a:r>
              <a:rPr lang="ko-KR" altLang="en-US" dirty="0"/>
              <a:t> </a:t>
            </a:r>
            <a:r>
              <a:rPr lang="en-US" altLang="ko-KR" dirty="0"/>
              <a:t>MNIST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5600661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MNIST </a:t>
            </a:r>
            <a:r>
              <a:rPr lang="ko-KR" altLang="en-US" dirty="0"/>
              <a:t>데이터셋</a:t>
            </a:r>
            <a:endParaRPr lang="en-US" altLang="ko-KR" dirty="0"/>
          </a:p>
          <a:p>
            <a:pPr lvl="1"/>
            <a:r>
              <a:rPr lang="ko-KR" altLang="en-US" dirty="0"/>
              <a:t>고등학생과 미국 인구조사국 직원들이 손으로 쓴 </a:t>
            </a:r>
            <a:r>
              <a:rPr lang="en-US" altLang="ko-KR" dirty="0"/>
              <a:t>70,000</a:t>
            </a:r>
            <a:r>
              <a:rPr lang="ko-KR" altLang="en-US" dirty="0"/>
              <a:t>개의 작은 숫자 이미지</a:t>
            </a:r>
            <a:r>
              <a:rPr lang="en-US" altLang="ko-KR" dirty="0"/>
              <a:t>. </a:t>
            </a:r>
            <a:r>
              <a:rPr lang="ko-KR" altLang="en-US" dirty="0"/>
              <a:t>각 이미지에는 어떤 숫자를 나타내는지 레이블 되어 있음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학습용으로 매우 많이 사용됨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MNIST </a:t>
            </a:r>
            <a:r>
              <a:rPr lang="ko-KR" altLang="en-US" dirty="0" err="1"/>
              <a:t>데이터셋을</a:t>
            </a:r>
            <a:r>
              <a:rPr lang="ko-KR" altLang="en-US" dirty="0"/>
              <a:t> </a:t>
            </a:r>
            <a:r>
              <a:rPr lang="ko-KR" altLang="en-US" dirty="0" err="1"/>
              <a:t>내려받기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 err="1"/>
              <a:t>사이킷런에서</a:t>
            </a:r>
            <a:r>
              <a:rPr lang="ko-KR" altLang="en-US" dirty="0"/>
              <a:t> 읽어 들인 </a:t>
            </a:r>
            <a:r>
              <a:rPr lang="ko-KR" altLang="en-US" dirty="0" err="1"/>
              <a:t>데이터셋들의</a:t>
            </a:r>
            <a:r>
              <a:rPr lang="ko-KR" altLang="en-US" dirty="0"/>
              <a:t> 일반적인 </a:t>
            </a:r>
            <a:r>
              <a:rPr lang="ko-KR" altLang="en-US" dirty="0" err="1"/>
              <a:t>딕셔너리</a:t>
            </a:r>
            <a:r>
              <a:rPr lang="ko-KR" altLang="en-US" dirty="0"/>
              <a:t> 구조</a:t>
            </a:r>
            <a:endParaRPr lang="en-US" altLang="ko-KR" dirty="0"/>
          </a:p>
          <a:p>
            <a:pPr lvl="2"/>
            <a:r>
              <a:rPr lang="ko-KR" altLang="en-US" dirty="0" err="1"/>
              <a:t>데이터셋을</a:t>
            </a:r>
            <a:r>
              <a:rPr lang="ko-KR" altLang="en-US" dirty="0"/>
              <a:t> 설명하는 </a:t>
            </a:r>
            <a:r>
              <a:rPr lang="en-US" altLang="ko-KR" dirty="0"/>
              <a:t>DESCR </a:t>
            </a:r>
            <a:r>
              <a:rPr lang="ko-KR" altLang="en-US" dirty="0"/>
              <a:t>키</a:t>
            </a:r>
            <a:endParaRPr lang="en-US" altLang="ko-KR" dirty="0"/>
          </a:p>
          <a:p>
            <a:pPr lvl="2"/>
            <a:r>
              <a:rPr lang="ko-KR" altLang="en-US" dirty="0"/>
              <a:t>샘플이 하나의 행</a:t>
            </a:r>
            <a:r>
              <a:rPr lang="en-US" altLang="ko-KR" dirty="0"/>
              <a:t>, </a:t>
            </a:r>
            <a:r>
              <a:rPr lang="ko-KR" altLang="en-US" dirty="0"/>
              <a:t>특성이 하나의 열로 구성된 배열을 가진 </a:t>
            </a:r>
            <a:r>
              <a:rPr lang="en-US" altLang="ko-KR" dirty="0"/>
              <a:t>data </a:t>
            </a:r>
            <a:r>
              <a:rPr lang="ko-KR" altLang="en-US" dirty="0"/>
              <a:t>키</a:t>
            </a:r>
            <a:endParaRPr lang="en-US" altLang="ko-KR" dirty="0"/>
          </a:p>
          <a:p>
            <a:pPr lvl="2"/>
            <a:r>
              <a:rPr lang="ko-KR" altLang="en-US" dirty="0"/>
              <a:t>레이블 배열을 담은 </a:t>
            </a:r>
            <a:r>
              <a:rPr lang="en-US" altLang="ko-KR" dirty="0"/>
              <a:t>target </a:t>
            </a:r>
            <a:r>
              <a:rPr lang="ko-KR" altLang="en-US" dirty="0"/>
              <a:t>키</a:t>
            </a:r>
            <a:endParaRPr lang="en-US" altLang="ko-KR" dirty="0"/>
          </a:p>
          <a:p>
            <a:pPr lvl="1"/>
            <a:r>
              <a:rPr lang="ko-KR" altLang="en-US" dirty="0"/>
              <a:t>이미지가 </a:t>
            </a:r>
            <a:r>
              <a:rPr lang="en-US" altLang="ko-KR" dirty="0"/>
              <a:t>70,000</a:t>
            </a:r>
            <a:r>
              <a:rPr lang="ko-KR" altLang="en-US" dirty="0"/>
              <a:t>개 있고 각 이미지에는 </a:t>
            </a:r>
            <a:r>
              <a:rPr lang="en-US" altLang="ko-KR" dirty="0"/>
              <a:t>784(=28 X 28 </a:t>
            </a:r>
            <a:r>
              <a:rPr lang="ko-KR" altLang="en-US" dirty="0"/>
              <a:t>픽셀</a:t>
            </a:r>
            <a:r>
              <a:rPr lang="en-US" altLang="ko-KR" dirty="0"/>
              <a:t>)</a:t>
            </a:r>
            <a:r>
              <a:rPr lang="ko-KR" altLang="en-US" dirty="0"/>
              <a:t>개의 특성이 있음</a:t>
            </a:r>
            <a:endParaRPr lang="en-US" altLang="ko-KR" dirty="0"/>
          </a:p>
          <a:p>
            <a:pPr lvl="1"/>
            <a:r>
              <a:rPr lang="ko-KR" altLang="en-US" dirty="0"/>
              <a:t>개개의 특성은 단순히 </a:t>
            </a:r>
            <a:r>
              <a:rPr lang="en-US" altLang="ko-KR" dirty="0"/>
              <a:t>0(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  <a:r>
              <a:rPr lang="ko-KR" altLang="en-US" dirty="0"/>
              <a:t>부터 </a:t>
            </a:r>
            <a:r>
              <a:rPr lang="en-US" altLang="ko-KR" dirty="0"/>
              <a:t>255(</a:t>
            </a:r>
            <a:r>
              <a:rPr lang="ko-KR" altLang="en-US" dirty="0"/>
              <a:t>검은색</a:t>
            </a:r>
            <a:r>
              <a:rPr lang="en-US" altLang="ko-KR" dirty="0"/>
              <a:t>)</a:t>
            </a:r>
            <a:r>
              <a:rPr lang="ko-KR" altLang="en-US" dirty="0"/>
              <a:t>까지의 픽셀 강도를 나타냄 데이터셋에서 이미지를 확인하려면</a:t>
            </a:r>
            <a:r>
              <a:rPr lang="en-US" altLang="ko-KR" dirty="0"/>
              <a:t>, </a:t>
            </a:r>
            <a:r>
              <a:rPr lang="ko-KR" altLang="en-US" dirty="0"/>
              <a:t>샘플의 특성 벡터를 추출해서 </a:t>
            </a:r>
            <a:r>
              <a:rPr lang="en-US" altLang="ko-KR" dirty="0"/>
              <a:t>28 ×28 </a:t>
            </a:r>
            <a:r>
              <a:rPr lang="ko-KR" altLang="en-US" dirty="0"/>
              <a:t>배열로 크기를 바꾸고 맷플롯립의 </a:t>
            </a:r>
            <a:r>
              <a:rPr lang="en-US" altLang="ko-KR" dirty="0" err="1"/>
              <a:t>imshow</a:t>
            </a:r>
            <a:r>
              <a:rPr lang="en-US" altLang="ko-KR" dirty="0"/>
              <a:t>() </a:t>
            </a:r>
            <a:r>
              <a:rPr lang="ko-KR" altLang="en-US" dirty="0"/>
              <a:t>함수를 사용해 그리면 됨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604" y="2031380"/>
            <a:ext cx="618172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4583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3-1</a:t>
            </a:r>
            <a:r>
              <a:rPr lang="ko-KR" altLang="en-US" dirty="0"/>
              <a:t> </a:t>
            </a:r>
            <a:r>
              <a:rPr lang="en-US" altLang="ko-KR" dirty="0"/>
              <a:t>MNIST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1343025"/>
            <a:ext cx="6210300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7820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3-2</a:t>
            </a:r>
            <a:r>
              <a:rPr lang="ko-KR" altLang="en-US" dirty="0"/>
              <a:t> 이진 분류기 훈련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365016" cy="2490901"/>
          </a:xfrm>
        </p:spPr>
        <p:txBody>
          <a:bodyPr>
            <a:normAutofit/>
          </a:bodyPr>
          <a:lstStyle/>
          <a:p>
            <a:r>
              <a:rPr lang="ko-KR" altLang="en-US" dirty="0"/>
              <a:t>두 개의 클래스를 구분할 수 있는 이진 분류기</a:t>
            </a:r>
            <a:r>
              <a:rPr lang="en-US" altLang="ko-KR" dirty="0"/>
              <a:t>(binary classifier)</a:t>
            </a:r>
          </a:p>
          <a:p>
            <a:pPr lvl="1"/>
            <a:r>
              <a:rPr lang="ko-KR" altLang="en-US" dirty="0"/>
              <a:t>숫자 </a:t>
            </a:r>
            <a:r>
              <a:rPr lang="en-US" altLang="ko-KR" dirty="0"/>
              <a:t>5</a:t>
            </a:r>
            <a:r>
              <a:rPr lang="ko-KR" altLang="en-US" dirty="0"/>
              <a:t>만 식별해보면</a:t>
            </a:r>
            <a:r>
              <a:rPr lang="en-US" altLang="ko-KR" dirty="0"/>
              <a:t>, </a:t>
            </a:r>
            <a:r>
              <a:rPr lang="ko-KR" altLang="en-US" dirty="0"/>
              <a:t>이 ‘</a:t>
            </a:r>
            <a:r>
              <a:rPr lang="en-US" altLang="ko-KR" dirty="0"/>
              <a:t>5-</a:t>
            </a:r>
            <a:r>
              <a:rPr lang="ko-KR" altLang="en-US" dirty="0"/>
              <a:t>감지기’는 ‘</a:t>
            </a:r>
            <a:r>
              <a:rPr lang="en-US" altLang="ko-KR" dirty="0"/>
              <a:t>5</a:t>
            </a:r>
            <a:r>
              <a:rPr lang="ko-KR" altLang="en-US" dirty="0"/>
              <a:t>’와 ‘</a:t>
            </a:r>
            <a:r>
              <a:rPr lang="en-US" altLang="ko-KR" dirty="0"/>
              <a:t>5 </a:t>
            </a:r>
            <a:r>
              <a:rPr lang="ko-KR" altLang="en-US" dirty="0"/>
              <a:t>아님’ 두 클래스를 구분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사이킷런의 </a:t>
            </a:r>
            <a:r>
              <a:rPr lang="en-US" altLang="ko-KR" dirty="0" err="1"/>
              <a:t>SGDClassifier</a:t>
            </a:r>
            <a:r>
              <a:rPr lang="en-US" altLang="ko-KR" dirty="0"/>
              <a:t> </a:t>
            </a:r>
            <a:r>
              <a:rPr lang="ko-KR" altLang="en-US" dirty="0"/>
              <a:t>모델을 만들고 전체 훈련 세트를 사용해 훈련</a:t>
            </a:r>
            <a:endParaRPr lang="en-US" altLang="ko-KR" dirty="0"/>
          </a:p>
          <a:p>
            <a:pPr lvl="2"/>
            <a:r>
              <a:rPr lang="ko-KR" altLang="en-US" dirty="0"/>
              <a:t>확률적 경사 하강법</a:t>
            </a:r>
            <a:r>
              <a:rPr lang="en-US" altLang="ko-KR" dirty="0"/>
              <a:t>Stochastic Gradient Descent(SGD) </a:t>
            </a:r>
            <a:r>
              <a:rPr lang="ko-KR" altLang="en-US" dirty="0"/>
              <a:t>분류기</a:t>
            </a:r>
            <a:r>
              <a:rPr lang="en-US" altLang="ko-KR" dirty="0"/>
              <a:t>: </a:t>
            </a:r>
            <a:r>
              <a:rPr lang="ko-KR" altLang="en-US" dirty="0"/>
              <a:t>매우 큰 데이터셋을 효율적으로 처리하는 장점</a:t>
            </a:r>
            <a:endParaRPr lang="en-US" altLang="ko-KR" dirty="0"/>
          </a:p>
          <a:p>
            <a:pPr lvl="2"/>
            <a:r>
              <a:rPr lang="en-US" altLang="ko-KR" dirty="0" err="1"/>
              <a:t>SGDClassifier</a:t>
            </a:r>
            <a:r>
              <a:rPr lang="ko-KR" altLang="en-US" dirty="0"/>
              <a:t>는 훈련하는 데 무작위성을 사용</a:t>
            </a:r>
            <a:r>
              <a:rPr lang="en-US" altLang="ko-KR" dirty="0"/>
              <a:t>. </a:t>
            </a:r>
            <a:r>
              <a:rPr lang="ko-KR" altLang="en-US" dirty="0"/>
              <a:t>결과를 재현하고 싶다면 </a:t>
            </a:r>
            <a:r>
              <a:rPr lang="en-US" altLang="ko-KR" dirty="0" err="1"/>
              <a:t>random_state</a:t>
            </a:r>
            <a:r>
              <a:rPr lang="en-US" altLang="ko-KR" dirty="0"/>
              <a:t> </a:t>
            </a:r>
            <a:r>
              <a:rPr lang="ko-KR" altLang="en-US" dirty="0"/>
              <a:t>매개변수를 지정해야 함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28B27-41AA-4E23-A319-76260660B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063" y="3063875"/>
            <a:ext cx="4248150" cy="1466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02F3CB-B071-4551-AF0F-C90E69420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004" y="3063874"/>
            <a:ext cx="3388684" cy="108437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C0819D-96CA-4D85-B961-328AB3F201A9}"/>
              </a:ext>
            </a:extLst>
          </p:cNvPr>
          <p:cNvSpPr/>
          <p:nvPr/>
        </p:nvSpPr>
        <p:spPr>
          <a:xfrm>
            <a:off x="2162215" y="4530725"/>
            <a:ext cx="21643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  <a:latin typeface="D2Coding"/>
              </a:rPr>
              <a:t>▲ </a:t>
            </a:r>
            <a:r>
              <a:rPr lang="en-US" altLang="ko-KR" sz="1400" dirty="0" err="1">
                <a:solidFill>
                  <a:srgbClr val="000000"/>
                </a:solidFill>
                <a:latin typeface="D2Coding"/>
              </a:rPr>
              <a:t>SGDClassifier</a:t>
            </a:r>
            <a:r>
              <a:rPr lang="en-US" altLang="ko-KR" sz="1400" dirty="0">
                <a:solidFill>
                  <a:srgbClr val="000000"/>
                </a:solidFill>
                <a:latin typeface="D2Coding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YoonV YoonMyungjo100Std_OTF"/>
              </a:rPr>
              <a:t>모델 훈련</a:t>
            </a:r>
            <a:endParaRPr lang="ko-KR" alt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53579F-2158-40DA-99E8-276EE4D4480D}"/>
              </a:ext>
            </a:extLst>
          </p:cNvPr>
          <p:cNvSpPr/>
          <p:nvPr/>
        </p:nvSpPr>
        <p:spPr>
          <a:xfrm>
            <a:off x="7240872" y="4331898"/>
            <a:ext cx="2231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rgbClr val="000000"/>
                </a:solidFill>
                <a:latin typeface="YoonV YoonMyungjo100Std_OTF"/>
              </a:rPr>
              <a:t>▲ 숫자 </a:t>
            </a:r>
            <a:r>
              <a:rPr lang="en-US" altLang="ko-KR" sz="1400" dirty="0">
                <a:solidFill>
                  <a:srgbClr val="000000"/>
                </a:solidFill>
                <a:latin typeface="ITC Garamond Std"/>
              </a:rPr>
              <a:t>5</a:t>
            </a:r>
            <a:r>
              <a:rPr lang="ko-KR" altLang="en-US" sz="1400" dirty="0">
                <a:solidFill>
                  <a:srgbClr val="000000"/>
                </a:solidFill>
                <a:latin typeface="YoonV YoonMyungjo100Std_OTF"/>
              </a:rPr>
              <a:t>의 이미지를 감지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88273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3-3</a:t>
            </a:r>
            <a:r>
              <a:rPr lang="ko-KR" altLang="en-US" dirty="0"/>
              <a:t> 성능 측정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5492008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교차 검증을 사용한 정확도 측정</a:t>
            </a:r>
            <a:endParaRPr lang="en-US" altLang="ko-KR" dirty="0"/>
          </a:p>
          <a:p>
            <a:pPr lvl="2"/>
            <a:r>
              <a:rPr lang="en-US" altLang="ko-KR" dirty="0" err="1"/>
              <a:t>cross_val_score</a:t>
            </a:r>
            <a:r>
              <a:rPr lang="en-US" altLang="ko-KR" dirty="0"/>
              <a:t>() </a:t>
            </a:r>
            <a:r>
              <a:rPr lang="ko-KR" altLang="en-US" dirty="0"/>
              <a:t>함수로 폴드가 </a:t>
            </a:r>
            <a:r>
              <a:rPr lang="en-US" altLang="ko-KR" dirty="0"/>
              <a:t>3</a:t>
            </a:r>
            <a:r>
              <a:rPr lang="ko-KR" altLang="en-US" dirty="0"/>
              <a:t>개인 </a:t>
            </a:r>
            <a:r>
              <a:rPr lang="en-US" altLang="ko-KR" dirty="0"/>
              <a:t>k-</a:t>
            </a:r>
            <a:r>
              <a:rPr lang="ko-KR" altLang="en-US" dirty="0"/>
              <a:t>겹 교차 검증을 사용해 </a:t>
            </a:r>
            <a:r>
              <a:rPr lang="en-US" altLang="ko-KR" dirty="0" err="1"/>
              <a:t>SGDClassifier</a:t>
            </a:r>
            <a:r>
              <a:rPr lang="en-US" altLang="ko-KR" dirty="0"/>
              <a:t> </a:t>
            </a:r>
            <a:r>
              <a:rPr lang="ko-KR" altLang="en-US" dirty="0"/>
              <a:t>모델 평가해보기 </a:t>
            </a:r>
            <a:endParaRPr lang="en-US" altLang="ko-KR" dirty="0"/>
          </a:p>
          <a:p>
            <a:pPr lvl="1"/>
            <a:r>
              <a:rPr lang="ko-KR" altLang="en-US" dirty="0"/>
              <a:t>오차 행렬</a:t>
            </a:r>
            <a:endParaRPr lang="en-US" altLang="ko-KR" dirty="0"/>
          </a:p>
          <a:p>
            <a:pPr lvl="2"/>
            <a:r>
              <a:rPr lang="ko-KR" altLang="en-US" dirty="0"/>
              <a:t>실제 타깃과 비교할 수 있도록 먼저 예측값 작성</a:t>
            </a:r>
            <a:endParaRPr lang="en-US" altLang="ko-KR" dirty="0"/>
          </a:p>
          <a:p>
            <a:pPr lvl="2"/>
            <a:r>
              <a:rPr lang="en-US" altLang="ko-KR" dirty="0" err="1"/>
              <a:t>confusion_matrix</a:t>
            </a:r>
            <a:r>
              <a:rPr lang="en-US" altLang="ko-KR" dirty="0"/>
              <a:t>() </a:t>
            </a:r>
            <a:r>
              <a:rPr lang="ko-KR" altLang="en-US" dirty="0"/>
              <a:t>함수를 사용해 오차 행렬 생성</a:t>
            </a:r>
            <a:endParaRPr lang="en-US" altLang="ko-KR" dirty="0"/>
          </a:p>
          <a:p>
            <a:pPr lvl="1"/>
            <a:r>
              <a:rPr lang="ko-KR" altLang="en-US" dirty="0"/>
              <a:t>정밀도와 재현율</a:t>
            </a:r>
            <a:endParaRPr lang="en-US" altLang="ko-KR" dirty="0"/>
          </a:p>
          <a:p>
            <a:pPr lvl="2"/>
            <a:r>
              <a:rPr lang="ko-KR" altLang="en-US" dirty="0"/>
              <a:t>정밀도와 재현율을 </a:t>
            </a:r>
            <a:r>
              <a:rPr lang="en-US" altLang="ko-KR" b="1" dirty="0"/>
              <a:t>F1 </a:t>
            </a:r>
            <a:r>
              <a:rPr lang="ko-KR" altLang="en-US" dirty="0"/>
              <a:t>점수</a:t>
            </a:r>
            <a:r>
              <a:rPr lang="en-US" altLang="ko-KR" i="1" dirty="0"/>
              <a:t>F</a:t>
            </a:r>
            <a:r>
              <a:rPr lang="en-US" altLang="ko-KR" baseline="30000" dirty="0"/>
              <a:t>1 </a:t>
            </a:r>
            <a:r>
              <a:rPr lang="en-US" altLang="ko-KR" dirty="0"/>
              <a:t>score</a:t>
            </a:r>
            <a:r>
              <a:rPr lang="ko-KR" altLang="en-US" dirty="0"/>
              <a:t>라고 하는 하나의 숫자로 만들면 편리</a:t>
            </a:r>
            <a:endParaRPr lang="en-US" altLang="ko-KR" dirty="0"/>
          </a:p>
          <a:p>
            <a:pPr lvl="2"/>
            <a:r>
              <a:rPr lang="en-US" altLang="ko-KR" i="1" dirty="0"/>
              <a:t>F</a:t>
            </a:r>
            <a:r>
              <a:rPr lang="en-US" altLang="ko-KR" dirty="0"/>
              <a:t>1 </a:t>
            </a:r>
            <a:r>
              <a:rPr lang="ko-KR" altLang="en-US" dirty="0"/>
              <a:t>점수는 정밀도와 재현율의 조화 평균 </a:t>
            </a:r>
            <a:endParaRPr lang="en-US" altLang="ko-KR" dirty="0"/>
          </a:p>
          <a:p>
            <a:pPr lvl="1"/>
            <a:r>
              <a:rPr lang="ko-KR" altLang="en-US" dirty="0"/>
              <a:t>정밀도</a:t>
            </a:r>
            <a:r>
              <a:rPr lang="en-US" altLang="ko-KR" dirty="0"/>
              <a:t>/</a:t>
            </a:r>
            <a:r>
              <a:rPr lang="ko-KR" altLang="en-US" dirty="0"/>
              <a:t>재현율 트레이드오프</a:t>
            </a:r>
            <a:endParaRPr lang="en-US" altLang="ko-KR" dirty="0"/>
          </a:p>
          <a:p>
            <a:pPr lvl="2"/>
            <a:r>
              <a:rPr lang="ko-KR" altLang="en-US" dirty="0"/>
              <a:t>정밀도를 올리면 재현율이 줄고 그 반대도 마찬가지이며</a:t>
            </a:r>
            <a:r>
              <a:rPr lang="en-US" altLang="ko-KR" dirty="0"/>
              <a:t>, </a:t>
            </a:r>
            <a:r>
              <a:rPr lang="ko-KR" altLang="en-US" dirty="0"/>
              <a:t>이를 정밀도</a:t>
            </a:r>
            <a:r>
              <a:rPr lang="en-US" altLang="ko-KR" dirty="0"/>
              <a:t>/</a:t>
            </a:r>
            <a:r>
              <a:rPr lang="ko-KR" altLang="en-US" dirty="0"/>
              <a:t>재현율 트레이드오프라고 함</a:t>
            </a:r>
            <a:endParaRPr lang="en-US" altLang="ko-KR" dirty="0"/>
          </a:p>
          <a:p>
            <a:pPr lvl="1"/>
            <a:r>
              <a:rPr lang="en-US" altLang="ko-KR" dirty="0"/>
              <a:t>ROC </a:t>
            </a:r>
            <a:r>
              <a:rPr lang="ko-KR" altLang="en-US" dirty="0"/>
              <a:t>곡선</a:t>
            </a:r>
            <a:endParaRPr lang="en-US" altLang="ko-KR" dirty="0"/>
          </a:p>
          <a:p>
            <a:pPr lvl="2"/>
            <a:r>
              <a:rPr lang="ko-KR" altLang="en-US" dirty="0"/>
              <a:t>수신기 조작 특성</a:t>
            </a:r>
            <a:r>
              <a:rPr lang="en-US" altLang="ko-KR" dirty="0"/>
              <a:t> (ROC, receiver operating characteristic) </a:t>
            </a:r>
            <a:r>
              <a:rPr lang="ko-KR" altLang="en-US" dirty="0"/>
              <a:t>곡선</a:t>
            </a:r>
            <a:endParaRPr lang="en-US" altLang="ko-KR" dirty="0"/>
          </a:p>
          <a:p>
            <a:pPr lvl="2"/>
            <a:r>
              <a:rPr lang="en-US" altLang="ko-KR" dirty="0"/>
              <a:t>ROC </a:t>
            </a:r>
            <a:r>
              <a:rPr lang="ko-KR" altLang="en-US" dirty="0"/>
              <a:t>곡선은 거짓 양성 비율</a:t>
            </a:r>
            <a:r>
              <a:rPr lang="en-US" altLang="ko-KR" dirty="0"/>
              <a:t>false positive rate(FPR)</a:t>
            </a:r>
            <a:r>
              <a:rPr lang="ko-KR" altLang="en-US" dirty="0"/>
              <a:t>에 대한 진짜 양성 비율</a:t>
            </a:r>
            <a:r>
              <a:rPr lang="en-US" altLang="ko-KR" dirty="0"/>
              <a:t>true positive rate(TPR, </a:t>
            </a:r>
            <a:r>
              <a:rPr lang="ko-KR" altLang="en-US" dirty="0"/>
              <a:t>재현율의 다른 이름</a:t>
            </a:r>
            <a:r>
              <a:rPr lang="en-US" altLang="ko-KR" dirty="0"/>
              <a:t>)</a:t>
            </a:r>
            <a:r>
              <a:rPr lang="ko-KR" altLang="en-US" dirty="0"/>
              <a:t>의 곡선</a:t>
            </a:r>
            <a:endParaRPr lang="en-US" altLang="ko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E36E7B-247B-48E2-8F8B-B9166975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747" y="2178014"/>
            <a:ext cx="1552575" cy="657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4268F2-F46F-42DF-9C32-01BE1C4F3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747" y="2903786"/>
            <a:ext cx="15525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CCBA41-B0B5-444D-A186-6592307FAB7C}"/>
              </a:ext>
            </a:extLst>
          </p:cNvPr>
          <p:cNvSpPr txBox="1"/>
          <p:nvPr/>
        </p:nvSpPr>
        <p:spPr>
          <a:xfrm>
            <a:off x="630465" y="3991169"/>
            <a:ext cx="1032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주택 가격을 예측하는 회귀 작업을 살펴보면서 선형 회귀</a:t>
            </a:r>
            <a:r>
              <a:rPr lang="en-US" altLang="ko-KR" sz="1600" dirty="0"/>
              <a:t>, </a:t>
            </a:r>
            <a:r>
              <a:rPr lang="ko-KR" altLang="en-US" sz="1600" dirty="0"/>
              <a:t>결정 트리</a:t>
            </a:r>
            <a:r>
              <a:rPr lang="en-US" altLang="ko-KR" sz="1600" dirty="0"/>
              <a:t>, </a:t>
            </a:r>
            <a:r>
              <a:rPr lang="ko-KR" altLang="en-US" sz="1600" dirty="0"/>
              <a:t>랜덤 포레스트 등 여러 알고리즘 학습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656B5847-931B-435B-90AC-AEA96A9C1086}"/>
              </a:ext>
            </a:extLst>
          </p:cNvPr>
          <p:cNvSpPr/>
          <p:nvPr/>
        </p:nvSpPr>
        <p:spPr>
          <a:xfrm>
            <a:off x="691375" y="4645152"/>
            <a:ext cx="1009141" cy="707136"/>
          </a:xfrm>
          <a:prstGeom prst="homePlate">
            <a:avLst>
              <a:gd name="adj" fmla="val 19492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큰 그림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E487C19E-3C59-4276-B058-DD0867BE7D9D}"/>
              </a:ext>
            </a:extLst>
          </p:cNvPr>
          <p:cNvSpPr/>
          <p:nvPr/>
        </p:nvSpPr>
        <p:spPr>
          <a:xfrm>
            <a:off x="3214167" y="4645152"/>
            <a:ext cx="1009141" cy="707136"/>
          </a:xfrm>
          <a:prstGeom prst="chevron">
            <a:avLst>
              <a:gd name="adj" fmla="val 21817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dirty="0"/>
              <a:t>데이터 탐색</a:t>
            </a:r>
            <a:br>
              <a:rPr lang="en-US" altLang="ko-KR" sz="1400" dirty="0"/>
            </a:br>
            <a:r>
              <a:rPr lang="ko-KR" altLang="en-US" sz="1400" dirty="0"/>
              <a:t>시각화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B50A5F7D-9A70-4BD2-868A-796FF2F77ADE}"/>
              </a:ext>
            </a:extLst>
          </p:cNvPr>
          <p:cNvSpPr/>
          <p:nvPr/>
        </p:nvSpPr>
        <p:spPr>
          <a:xfrm>
            <a:off x="4475563" y="4645152"/>
            <a:ext cx="1009141" cy="707136"/>
          </a:xfrm>
          <a:prstGeom prst="chevron">
            <a:avLst>
              <a:gd name="adj" fmla="val 234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dirty="0"/>
              <a:t>데이터</a:t>
            </a:r>
            <a:br>
              <a:rPr lang="en-US" altLang="ko-KR" sz="1400" dirty="0"/>
            </a:br>
            <a:r>
              <a:rPr lang="ko-KR" altLang="en-US" sz="1400" dirty="0"/>
              <a:t>준비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AD32BD0F-888E-4066-BF84-2EC67DF77226}"/>
              </a:ext>
            </a:extLst>
          </p:cNvPr>
          <p:cNvSpPr/>
          <p:nvPr/>
        </p:nvSpPr>
        <p:spPr>
          <a:xfrm>
            <a:off x="6998355" y="4645152"/>
            <a:ext cx="1009141" cy="707136"/>
          </a:xfrm>
          <a:prstGeom prst="chevron">
            <a:avLst>
              <a:gd name="adj" fmla="val 234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dirty="0"/>
              <a:t>모델</a:t>
            </a:r>
            <a:endParaRPr lang="en-US" altLang="ko-KR" sz="1400" dirty="0"/>
          </a:p>
          <a:p>
            <a:pPr algn="ctr"/>
            <a:r>
              <a:rPr lang="ko-KR" altLang="en-US" sz="1400" dirty="0"/>
              <a:t>조정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9B1D0064-B708-49B7-8412-468AAB06EAD5}"/>
              </a:ext>
            </a:extLst>
          </p:cNvPr>
          <p:cNvSpPr/>
          <p:nvPr/>
        </p:nvSpPr>
        <p:spPr>
          <a:xfrm>
            <a:off x="5736959" y="4645152"/>
            <a:ext cx="1009141" cy="707136"/>
          </a:xfrm>
          <a:prstGeom prst="chevron">
            <a:avLst>
              <a:gd name="adj" fmla="val 23474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dirty="0"/>
              <a:t>선택</a:t>
            </a:r>
            <a:endParaRPr lang="en-US" altLang="ko-KR" sz="1400" dirty="0"/>
          </a:p>
          <a:p>
            <a:pPr algn="ctr"/>
            <a:r>
              <a:rPr lang="ko-KR" altLang="en-US" sz="1400" dirty="0"/>
              <a:t>훈련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4A1F9225-9CC1-43BA-940C-456F519E919D}"/>
              </a:ext>
            </a:extLst>
          </p:cNvPr>
          <p:cNvSpPr/>
          <p:nvPr/>
        </p:nvSpPr>
        <p:spPr>
          <a:xfrm>
            <a:off x="1952771" y="4645152"/>
            <a:ext cx="1009141" cy="707136"/>
          </a:xfrm>
          <a:prstGeom prst="chevron">
            <a:avLst>
              <a:gd name="adj" fmla="val 2513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400" dirty="0"/>
              <a:t>데이터</a:t>
            </a:r>
            <a:br>
              <a:rPr lang="en-US" altLang="ko-KR" sz="1400" dirty="0"/>
            </a:br>
            <a:r>
              <a:rPr lang="ko-KR" altLang="en-US" sz="1400" dirty="0"/>
              <a:t>구하기</a:t>
            </a:r>
          </a:p>
        </p:txBody>
      </p:sp>
    </p:spTree>
    <p:extLst>
      <p:ext uri="{BB962C8B-B14F-4D97-AF65-F5344CB8AC3E}">
        <p14:creationId xmlns:p14="http://schemas.microsoft.com/office/powerpoint/2010/main" val="1671237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3-3</a:t>
            </a:r>
            <a:r>
              <a:rPr lang="ko-KR" altLang="en-US" dirty="0"/>
              <a:t> 성능 측정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738" y="1338263"/>
            <a:ext cx="8010525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2599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3-3</a:t>
            </a:r>
            <a:r>
              <a:rPr lang="ko-KR" altLang="en-US" dirty="0"/>
              <a:t> 성능 측정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99" y="1146020"/>
            <a:ext cx="5170333" cy="1330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99" y="2730075"/>
            <a:ext cx="8001000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4962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3-4</a:t>
            </a:r>
            <a:r>
              <a:rPr lang="ko-KR" altLang="en-US" dirty="0"/>
              <a:t> 다중 분류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5492008"/>
          </a:xfrm>
        </p:spPr>
        <p:txBody>
          <a:bodyPr>
            <a:normAutofit/>
          </a:bodyPr>
          <a:lstStyle/>
          <a:p>
            <a:r>
              <a:rPr lang="en-US" dirty="0"/>
              <a:t>ROC </a:t>
            </a:r>
            <a:r>
              <a:rPr lang="ko-KR" altLang="en-US" dirty="0"/>
              <a:t>곡선</a:t>
            </a:r>
            <a:endParaRPr lang="en-US" altLang="ko-KR" dirty="0"/>
          </a:p>
          <a:p>
            <a:pPr lvl="1"/>
            <a:r>
              <a:rPr lang="ko-KR" altLang="en-US" dirty="0"/>
              <a:t>수신기 조작 특성</a:t>
            </a:r>
            <a:r>
              <a:rPr lang="en-US" altLang="ko-KR" dirty="0"/>
              <a:t>(receiver operating characteristic, ROC) </a:t>
            </a:r>
            <a:r>
              <a:rPr lang="ko-KR" altLang="en-US" dirty="0"/>
              <a:t>곡선도 이진 분류에서 널리 사용하는 도구</a:t>
            </a:r>
            <a:endParaRPr lang="en-US" altLang="ko-KR" dirty="0"/>
          </a:p>
          <a:p>
            <a:pPr lvl="2"/>
            <a:r>
              <a:rPr lang="ko-KR" altLang="en-US" dirty="0"/>
              <a:t>거짓 양성 비율</a:t>
            </a:r>
            <a:r>
              <a:rPr lang="en-US" altLang="ko-KR" dirty="0"/>
              <a:t>(false positive rate, FPR)</a:t>
            </a:r>
          </a:p>
          <a:p>
            <a:pPr lvl="2"/>
            <a:r>
              <a:rPr lang="ko-KR" altLang="en-US" dirty="0"/>
              <a:t>진짜 양성 비율</a:t>
            </a:r>
            <a:r>
              <a:rPr lang="en-US" altLang="ko-KR" dirty="0"/>
              <a:t>(true positive rate, TPR)</a:t>
            </a:r>
          </a:p>
          <a:p>
            <a:pPr lvl="2"/>
            <a:r>
              <a:rPr lang="ko-KR" altLang="en-US" dirty="0"/>
              <a:t>진짜 음성 비율</a:t>
            </a:r>
            <a:r>
              <a:rPr lang="en-US" altLang="ko-KR" dirty="0"/>
              <a:t>(true negative rate, TNR)</a:t>
            </a:r>
          </a:p>
          <a:p>
            <a:pPr lvl="2"/>
            <a:r>
              <a:rPr lang="ko-KR" altLang="en-US" dirty="0"/>
              <a:t>특이도</a:t>
            </a:r>
            <a:endParaRPr lang="en-US" altLang="ko-KR" dirty="0"/>
          </a:p>
          <a:p>
            <a:pPr lvl="2"/>
            <a:r>
              <a:rPr lang="ko-KR" altLang="en-US" dirty="0"/>
              <a:t>민감도 </a:t>
            </a:r>
            <a:r>
              <a:rPr lang="en-US" altLang="ko-KR" dirty="0"/>
              <a:t>	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023" y="1977483"/>
            <a:ext cx="6321915" cy="4295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2155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3-4</a:t>
            </a:r>
            <a:r>
              <a:rPr lang="ko-KR" altLang="en-US" dirty="0"/>
              <a:t> 다중 분류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5492008"/>
          </a:xfrm>
        </p:spPr>
        <p:txBody>
          <a:bodyPr>
            <a:normAutofit/>
          </a:bodyPr>
          <a:lstStyle/>
          <a:p>
            <a:r>
              <a:rPr lang="ko-KR" altLang="en-US" dirty="0"/>
              <a:t>다중 분류기 </a:t>
            </a:r>
            <a:r>
              <a:rPr lang="en-US" altLang="ko-KR" dirty="0"/>
              <a:t>(</a:t>
            </a:r>
            <a:r>
              <a:rPr lang="ko-KR" altLang="en-US" dirty="0"/>
              <a:t>또는 다항 분류기</a:t>
            </a:r>
            <a:r>
              <a:rPr lang="en-US" altLang="ko-KR" dirty="0"/>
              <a:t>)</a:t>
            </a:r>
            <a:r>
              <a:rPr lang="ko-KR" altLang="en-US" dirty="0"/>
              <a:t>는 둘 이상의 클래스를 구별</a:t>
            </a:r>
            <a:endParaRPr lang="en-US" altLang="ko-KR" dirty="0"/>
          </a:p>
          <a:p>
            <a:pPr lvl="1"/>
            <a:r>
              <a:rPr lang="en-US" altLang="ko-KR" dirty="0"/>
              <a:t>SGD </a:t>
            </a:r>
            <a:r>
              <a:rPr lang="ko-KR" altLang="en-US" dirty="0"/>
              <a:t>분류기</a:t>
            </a:r>
            <a:r>
              <a:rPr lang="en-US" altLang="ko-KR" dirty="0"/>
              <a:t>, </a:t>
            </a:r>
            <a:r>
              <a:rPr lang="ko-KR" altLang="en-US" dirty="0"/>
              <a:t>랜덤 포레스트 분류기</a:t>
            </a:r>
            <a:r>
              <a:rPr lang="en-US" altLang="ko-KR" dirty="0"/>
              <a:t>, </a:t>
            </a:r>
            <a:r>
              <a:rPr lang="ko-KR" altLang="en-US" dirty="0"/>
              <a:t>나이브 베이즈</a:t>
            </a:r>
            <a:r>
              <a:rPr lang="en-US" altLang="ko-KR" dirty="0"/>
              <a:t> </a:t>
            </a:r>
            <a:r>
              <a:rPr lang="ko-KR" altLang="en-US" dirty="0"/>
              <a:t>분류기 등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로지스틱 회귀나 서포트 벡터 머신 분류기 같은</a:t>
            </a:r>
            <a:r>
              <a:rPr lang="en-US" altLang="ko-KR" dirty="0"/>
              <a:t> </a:t>
            </a:r>
            <a:r>
              <a:rPr lang="ko-KR" altLang="en-US" dirty="0"/>
              <a:t>다른 알고리즘은 이진 분류만 가능</a:t>
            </a:r>
            <a:r>
              <a:rPr lang="en-US" altLang="ko-KR" dirty="0"/>
              <a:t>. </a:t>
            </a:r>
            <a:r>
              <a:rPr lang="ko-KR" altLang="en-US" dirty="0"/>
              <a:t>하지만 이진 분류기를 여러 개 사용해 다중 클래스를 분류하는 기법도 많음</a:t>
            </a:r>
            <a:endParaRPr lang="en-US" altLang="ko-KR" dirty="0"/>
          </a:p>
          <a:p>
            <a:pPr lvl="2"/>
            <a:r>
              <a:rPr lang="en-US" altLang="ko-KR" dirty="0" err="1"/>
              <a:t>OvR</a:t>
            </a:r>
            <a:r>
              <a:rPr lang="en-US" altLang="ko-KR" dirty="0"/>
              <a:t>(</a:t>
            </a:r>
            <a:r>
              <a:rPr lang="en-US" altLang="ko-KR" dirty="0" err="1"/>
              <a:t>OvA</a:t>
            </a:r>
            <a:r>
              <a:rPr lang="en-US" altLang="ko-KR" dirty="0"/>
              <a:t>) </a:t>
            </a:r>
            <a:r>
              <a:rPr lang="ko-KR" altLang="en-US" dirty="0"/>
              <a:t>전략</a:t>
            </a:r>
            <a:r>
              <a:rPr lang="en-US" altLang="ko-KR" dirty="0"/>
              <a:t>: </a:t>
            </a:r>
            <a:r>
              <a:rPr lang="ko-KR" altLang="en-US" dirty="0"/>
              <a:t>이미지를 분류할 때 각 분류기의 결정 점수 중에서 가장 높은 것을 클래스로 선택</a:t>
            </a:r>
            <a:endParaRPr lang="en-US" altLang="ko-KR" dirty="0"/>
          </a:p>
          <a:p>
            <a:pPr lvl="2"/>
            <a:r>
              <a:rPr lang="en-US" altLang="ko-KR" dirty="0" err="1"/>
              <a:t>OvO</a:t>
            </a:r>
            <a:r>
              <a:rPr lang="en-US" altLang="ko-KR" dirty="0"/>
              <a:t> </a:t>
            </a:r>
            <a:r>
              <a:rPr lang="ko-KR" altLang="en-US" dirty="0"/>
              <a:t>전략</a:t>
            </a:r>
            <a:r>
              <a:rPr lang="en-US" altLang="ko-KR" dirty="0"/>
              <a:t>: 0</a:t>
            </a:r>
            <a:r>
              <a:rPr lang="ko-KR" altLang="en-US" dirty="0"/>
              <a:t>과 </a:t>
            </a:r>
            <a:r>
              <a:rPr lang="en-US" altLang="ko-KR" dirty="0"/>
              <a:t>1 </a:t>
            </a:r>
            <a:r>
              <a:rPr lang="ko-KR" altLang="en-US" dirty="0"/>
              <a:t>구별</a:t>
            </a:r>
            <a:r>
              <a:rPr lang="en-US" altLang="ko-KR" dirty="0"/>
              <a:t>, 0</a:t>
            </a:r>
            <a:r>
              <a:rPr lang="ko-KR" altLang="en-US" dirty="0"/>
              <a:t>과 </a:t>
            </a:r>
            <a:r>
              <a:rPr lang="en-US" altLang="ko-KR" dirty="0"/>
              <a:t>2 </a:t>
            </a:r>
            <a:r>
              <a:rPr lang="ko-KR" altLang="en-US" dirty="0"/>
              <a:t>구별</a:t>
            </a:r>
            <a:r>
              <a:rPr lang="en-US" altLang="ko-KR" dirty="0"/>
              <a:t>, 1</a:t>
            </a:r>
            <a:r>
              <a:rPr lang="ko-KR" altLang="en-US" dirty="0"/>
              <a:t>과 </a:t>
            </a:r>
            <a:r>
              <a:rPr lang="en-US" altLang="ko-KR" dirty="0"/>
              <a:t>2 </a:t>
            </a:r>
            <a:r>
              <a:rPr lang="ko-KR" altLang="en-US" dirty="0"/>
              <a:t>구별 등과 같이 각 숫자의 조합마다 이진 분류기를 훈련</a:t>
            </a:r>
            <a:endParaRPr lang="en-US" altLang="ko-KR" dirty="0"/>
          </a:p>
          <a:p>
            <a:pPr lvl="2"/>
            <a:r>
              <a:rPr lang="ko-KR" altLang="en-US" dirty="0"/>
              <a:t>다중 클래스 분류 작업에 이진 분류 알고리즘을 선택하면 사이킷런이 알고리즘에 따라 자동으로 </a:t>
            </a:r>
            <a:r>
              <a:rPr lang="en-US" altLang="ko-KR" dirty="0" err="1"/>
              <a:t>OvR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OvO</a:t>
            </a:r>
            <a:r>
              <a:rPr lang="ko-KR" altLang="en-US" dirty="0"/>
              <a:t>를 실행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67" y="3965188"/>
            <a:ext cx="8994853" cy="1998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9133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5492008"/>
          </a:xfrm>
          <a:noFill/>
        </p:spPr>
        <p:txBody>
          <a:bodyPr>
            <a:normAutofit/>
          </a:bodyPr>
          <a:lstStyle/>
          <a:p>
            <a:r>
              <a:rPr lang="ko-KR" altLang="en-US" dirty="0"/>
              <a:t>가능성이 높은 모델을 하나 찾았다고 가정하고 이 모델의 성능을 향상시킬 방법 모색</a:t>
            </a:r>
            <a:endParaRPr lang="en-US" altLang="ko-KR" dirty="0"/>
          </a:p>
          <a:p>
            <a:pPr lvl="1"/>
            <a:r>
              <a:rPr lang="ko-KR" altLang="en-US" dirty="0"/>
              <a:t>한 가지 방법은 만들어진 에러의 종류를 분석하는 것임</a:t>
            </a:r>
            <a:endParaRPr lang="en-US" altLang="ko-KR" dirty="0"/>
          </a:p>
          <a:p>
            <a:pPr lvl="1"/>
            <a:r>
              <a:rPr lang="ko-KR" altLang="en-US" dirty="0"/>
              <a:t>오차 행렬을 맷플롯립의 </a:t>
            </a:r>
            <a:r>
              <a:rPr lang="en-US" altLang="ko-KR" dirty="0" err="1"/>
              <a:t>matshow</a:t>
            </a:r>
            <a:r>
              <a:rPr lang="en-US" altLang="ko-KR" dirty="0"/>
              <a:t>() </a:t>
            </a:r>
            <a:r>
              <a:rPr lang="ko-KR" altLang="en-US" dirty="0"/>
              <a:t>함수를 사용해 이미지로 표현하고 에러를 파악해보기</a:t>
            </a:r>
            <a:endParaRPr lang="en-US" altLang="ko-KR" dirty="0"/>
          </a:p>
          <a:p>
            <a:pPr lvl="2"/>
            <a:r>
              <a:rPr lang="en-US" altLang="ko-KR" dirty="0"/>
              <a:t>3</a:t>
            </a:r>
            <a:r>
              <a:rPr lang="ko-KR" altLang="en-US" dirty="0"/>
              <a:t>과 </a:t>
            </a:r>
            <a:r>
              <a:rPr lang="en-US" altLang="ko-KR" dirty="0"/>
              <a:t>5</a:t>
            </a:r>
            <a:r>
              <a:rPr lang="ko-KR" altLang="en-US" dirty="0"/>
              <a:t>의 이미지 중 대부분은 잘못 분류된 에러로 보임</a:t>
            </a:r>
            <a:r>
              <a:rPr lang="en-US" altLang="ko-KR" dirty="0"/>
              <a:t>.</a:t>
            </a:r>
            <a:r>
              <a:rPr lang="ko-KR" altLang="en-US" dirty="0"/>
              <a:t> 원인은 선형 모델인 </a:t>
            </a:r>
            <a:r>
              <a:rPr lang="en-US" altLang="ko-KR" dirty="0" err="1"/>
              <a:t>SGDClassifier</a:t>
            </a:r>
            <a:r>
              <a:rPr lang="ko-KR" altLang="en-US" dirty="0"/>
              <a:t>를 사용했기 때문</a:t>
            </a:r>
            <a:endParaRPr lang="en-US" altLang="ko-KR" dirty="0"/>
          </a:p>
          <a:p>
            <a:pPr lvl="2"/>
            <a:r>
              <a:rPr lang="ko-KR" altLang="en-US" dirty="0"/>
              <a:t>선형 분류기는 클래스마다 픽셀에 가중치를 할당하고 새로운 이미지에 대해 단순히 픽셀 강도의 가중치 합을 클래스의 점수로 계산하므로</a:t>
            </a:r>
            <a:r>
              <a:rPr lang="en-US" altLang="ko-KR" dirty="0"/>
              <a:t>, 3</a:t>
            </a:r>
            <a:r>
              <a:rPr lang="ko-KR" altLang="en-US" dirty="0"/>
              <a:t>과 </a:t>
            </a:r>
            <a:r>
              <a:rPr lang="en-US" altLang="ko-KR" dirty="0"/>
              <a:t>5</a:t>
            </a:r>
            <a:r>
              <a:rPr lang="ko-KR" altLang="en-US" dirty="0"/>
              <a:t>는 몇 개의 픽셀만 다르기 때문에 모델이 쉽게 혼동하게 됨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0D4620-6C06-4E87-8B13-420F36BB0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919" y="3255587"/>
            <a:ext cx="1137842" cy="24301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D1EE32-38CC-4C4E-84B4-3FC8C0E5A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608" y="3255587"/>
            <a:ext cx="1137842" cy="24301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5754CA-8C86-4ED7-B44B-52875A3566CD}"/>
              </a:ext>
            </a:extLst>
          </p:cNvPr>
          <p:cNvSpPr txBox="1"/>
          <p:nvPr/>
        </p:nvSpPr>
        <p:spPr>
          <a:xfrm>
            <a:off x="6788486" y="5842465"/>
            <a:ext cx="2012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3</a:t>
            </a:r>
            <a:r>
              <a:rPr lang="ko-KR" altLang="en-US" sz="1400" dirty="0"/>
              <a:t>으로 분류된 이미지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18770D-43E3-4770-B1B5-3F5232EBDACB}"/>
              </a:ext>
            </a:extLst>
          </p:cNvPr>
          <p:cNvSpPr txBox="1"/>
          <p:nvPr/>
        </p:nvSpPr>
        <p:spPr>
          <a:xfrm>
            <a:off x="9158252" y="5842465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</a:t>
            </a:r>
            <a:r>
              <a:rPr lang="en-US" altLang="ko-KR" sz="1400" dirty="0"/>
              <a:t>5</a:t>
            </a:r>
            <a:r>
              <a:rPr lang="ko-KR" altLang="en-US" sz="1400" dirty="0"/>
              <a:t>로 분류된 이미지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3-5</a:t>
            </a:r>
            <a:r>
              <a:rPr lang="ko-KR" altLang="en-US" dirty="0"/>
              <a:t> 에러 분석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398" y="3334775"/>
            <a:ext cx="2191144" cy="2251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004" y="3353387"/>
            <a:ext cx="2234503" cy="2234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3001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5492008"/>
          </a:xfrm>
          <a:noFill/>
        </p:spPr>
        <p:txBody>
          <a:bodyPr>
            <a:normAutofit/>
          </a:bodyPr>
          <a:lstStyle/>
          <a:p>
            <a:r>
              <a:rPr lang="ko-KR" altLang="en-US" dirty="0"/>
              <a:t>분류기가 샘플마다 여러 개의 클래스를 출력해야 할 경우 학습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얼굴 인식 분류기</a:t>
            </a:r>
            <a:endParaRPr lang="en-US" altLang="ko-KR" dirty="0"/>
          </a:p>
          <a:p>
            <a:pPr lvl="2"/>
            <a:r>
              <a:rPr lang="ko-KR" altLang="en-US" dirty="0"/>
              <a:t>한 사진에 여러 사람이 있다면</a:t>
            </a:r>
            <a:r>
              <a:rPr lang="en-US" altLang="ko-KR" dirty="0"/>
              <a:t>, </a:t>
            </a:r>
            <a:r>
              <a:rPr lang="ko-KR" altLang="en-US" dirty="0"/>
              <a:t>인식된 사람마다 하나씩 꼬리표</a:t>
            </a:r>
            <a:r>
              <a:rPr lang="en-US" altLang="ko-KR" dirty="0"/>
              <a:t>(tag)</a:t>
            </a:r>
            <a:r>
              <a:rPr lang="ko-KR" altLang="en-US" dirty="0"/>
              <a:t>를 붙여야 함</a:t>
            </a:r>
            <a:r>
              <a:rPr lang="en-US" altLang="ko-KR" dirty="0"/>
              <a:t>. </a:t>
            </a:r>
            <a:r>
              <a:rPr lang="ko-KR" altLang="en-US" dirty="0"/>
              <a:t>분류기가 앨리스</a:t>
            </a:r>
            <a:r>
              <a:rPr lang="en-US" altLang="ko-KR" dirty="0"/>
              <a:t>, </a:t>
            </a:r>
            <a:r>
              <a:rPr lang="ko-KR" altLang="en-US" dirty="0"/>
              <a:t>밥</a:t>
            </a:r>
            <a:r>
              <a:rPr lang="en-US" altLang="ko-KR" dirty="0"/>
              <a:t>, </a:t>
            </a:r>
            <a:r>
              <a:rPr lang="ko-KR" altLang="en-US" dirty="0"/>
              <a:t>찰리 세 얼굴을 인식하도록 훈련되었다고 가정해봅시다</a:t>
            </a:r>
            <a:r>
              <a:rPr lang="en-US" altLang="ko-KR" dirty="0"/>
              <a:t>. </a:t>
            </a:r>
            <a:r>
              <a:rPr lang="ko-KR" altLang="en-US" dirty="0"/>
              <a:t>분류기가 앨리스와 찰리가 있는 사진을 본다면 </a:t>
            </a:r>
            <a:r>
              <a:rPr lang="en-US" altLang="ko-KR" dirty="0"/>
              <a:t>[1, 0, 1]</a:t>
            </a:r>
            <a:r>
              <a:rPr lang="ko-KR" altLang="en-US" dirty="0"/>
              <a:t>을 출력해야 할 것입니다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‘</a:t>
            </a:r>
            <a:r>
              <a:rPr lang="ko-KR" altLang="en-US" dirty="0"/>
              <a:t>앨리스 있음</a:t>
            </a:r>
            <a:r>
              <a:rPr lang="en-US" altLang="ko-KR" dirty="0"/>
              <a:t>, </a:t>
            </a:r>
            <a:r>
              <a:rPr lang="ko-KR" altLang="en-US" dirty="0"/>
              <a:t>밥 없음</a:t>
            </a:r>
            <a:r>
              <a:rPr lang="en-US" altLang="ko-KR" dirty="0"/>
              <a:t>, </a:t>
            </a:r>
            <a:r>
              <a:rPr lang="ko-KR" altLang="en-US" dirty="0"/>
              <a:t>찰리 있음’</a:t>
            </a:r>
            <a:r>
              <a:rPr lang="en-US" altLang="ko-KR" dirty="0"/>
              <a:t>). </a:t>
            </a:r>
            <a:r>
              <a:rPr lang="ko-KR" altLang="en-US" dirty="0"/>
              <a:t>이처럼 여러 개의 이진 꼬리표를 출력하는 분류 시스템이 다중 레이블 분류</a:t>
            </a:r>
            <a:r>
              <a:rPr lang="en-US" altLang="ko-KR" dirty="0"/>
              <a:t>multilabel classification </a:t>
            </a:r>
            <a:r>
              <a:rPr lang="ko-KR" altLang="en-US" dirty="0"/>
              <a:t>시스템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다중 레이블 분류기를 평가하는 방법은 다양함</a:t>
            </a:r>
            <a:endParaRPr lang="en-US" altLang="ko-KR" dirty="0"/>
          </a:p>
          <a:p>
            <a:pPr lvl="2"/>
            <a:r>
              <a:rPr lang="ko-KR" altLang="en-US" dirty="0"/>
              <a:t>모든 레이블의 가중치가 같다고 가정</a:t>
            </a:r>
            <a:r>
              <a:rPr lang="en-US" altLang="ko-KR" dirty="0"/>
              <a:t>: </a:t>
            </a:r>
            <a:r>
              <a:rPr lang="ko-KR" altLang="en-US" dirty="0"/>
              <a:t>각 레이블의 </a:t>
            </a:r>
            <a:r>
              <a:rPr lang="en-US" altLang="ko-KR" i="1" dirty="0"/>
              <a:t>F</a:t>
            </a:r>
            <a:r>
              <a:rPr lang="en-US" altLang="ko-KR" dirty="0"/>
              <a:t>1 </a:t>
            </a:r>
            <a:r>
              <a:rPr lang="ko-KR" altLang="en-US" dirty="0"/>
              <a:t>점수를 구하고 평균 점수를 계산</a:t>
            </a:r>
            <a:endParaRPr lang="en-US" altLang="ko-KR" dirty="0"/>
          </a:p>
          <a:p>
            <a:pPr lvl="2"/>
            <a:r>
              <a:rPr lang="ko-KR" altLang="en-US" dirty="0"/>
              <a:t>가중치</a:t>
            </a:r>
            <a:r>
              <a:rPr lang="en-US" altLang="ko-KR" dirty="0"/>
              <a:t>: </a:t>
            </a:r>
            <a:r>
              <a:rPr lang="ko-KR" altLang="en-US" dirty="0"/>
              <a:t>레이블에 클래스의 지지도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타깃 레이블에 속한 샘플 수</a:t>
            </a:r>
            <a:r>
              <a:rPr lang="en-US" altLang="ko-KR" dirty="0"/>
              <a:t>)</a:t>
            </a:r>
            <a:r>
              <a:rPr lang="ko-KR" altLang="en-US" dirty="0"/>
              <a:t>를 가중치로 주기</a:t>
            </a:r>
            <a:r>
              <a:rPr lang="en-US" altLang="ko-KR" dirty="0"/>
              <a:t> </a:t>
            </a:r>
          </a:p>
          <a:p>
            <a:pPr lvl="3"/>
            <a:r>
              <a:rPr lang="ko-KR" altLang="en-US" dirty="0"/>
              <a:t>이전 코드에서 </a:t>
            </a:r>
            <a:r>
              <a:rPr lang="en-US" altLang="ko-KR" dirty="0"/>
              <a:t>average="weighted"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3-6</a:t>
            </a:r>
            <a:r>
              <a:rPr lang="ko-KR" altLang="en-US" dirty="0"/>
              <a:t> 다중 레이블 분류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328" y="4186238"/>
            <a:ext cx="453390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9011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5492008"/>
          </a:xfrm>
          <a:noFill/>
        </p:spPr>
        <p:txBody>
          <a:bodyPr>
            <a:normAutofit/>
          </a:bodyPr>
          <a:lstStyle/>
          <a:p>
            <a:r>
              <a:rPr lang="ko-KR" altLang="en-US" dirty="0"/>
              <a:t>다중 출력 다중 클래스 분류</a:t>
            </a:r>
            <a:r>
              <a:rPr lang="en-US" altLang="ko-KR" dirty="0"/>
              <a:t>(</a:t>
            </a:r>
            <a:r>
              <a:rPr lang="ko-KR" altLang="en-US" dirty="0"/>
              <a:t>간단히 다중 출력 분류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다중 레이블 분류에서 한 레이블이 다중 클래스가 될 수 있도록 일반화한 것</a:t>
            </a:r>
            <a:r>
              <a:rPr lang="en-US" altLang="ko-KR" dirty="0"/>
              <a:t>,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값을 두 개 이상 가질 수 있음</a:t>
            </a:r>
            <a:endParaRPr lang="en-US" altLang="ko-KR" dirty="0"/>
          </a:p>
          <a:p>
            <a:pPr lvl="1"/>
            <a:r>
              <a:rPr lang="ko-KR" altLang="en-US" dirty="0"/>
              <a:t>이미지에서 잡음을 제거하는 시스템을 만들어보기</a:t>
            </a:r>
            <a:endParaRPr lang="en-US" altLang="ko-KR" dirty="0"/>
          </a:p>
          <a:p>
            <a:pPr lvl="2"/>
            <a:r>
              <a:rPr lang="ko-KR" altLang="en-US" dirty="0"/>
              <a:t>잡음이 많은 숫자 이미지를 입력으로 받고</a:t>
            </a:r>
            <a:r>
              <a:rPr lang="en-US" altLang="ko-KR" dirty="0"/>
              <a:t>, </a:t>
            </a:r>
            <a:r>
              <a:rPr lang="ko-KR" altLang="en-US" dirty="0"/>
              <a:t>깨끗한 숫자 이미지를 </a:t>
            </a:r>
            <a:r>
              <a:rPr lang="en-US" altLang="ko-KR" dirty="0"/>
              <a:t>MNIST </a:t>
            </a:r>
            <a:r>
              <a:rPr lang="ko-KR" altLang="en-US" dirty="0"/>
              <a:t>이미지처럼 픽셀의 강도를 담은 배열로 출력</a:t>
            </a:r>
            <a:endParaRPr lang="en-US" altLang="ko-KR" dirty="0"/>
          </a:p>
          <a:p>
            <a:pPr lvl="2"/>
            <a:r>
              <a:rPr lang="ko-KR" altLang="en-US" dirty="0"/>
              <a:t>분류기의 출력이 다중 레이블</a:t>
            </a:r>
            <a:r>
              <a:rPr lang="en-US" altLang="ko-KR" dirty="0"/>
              <a:t>(</a:t>
            </a:r>
            <a:r>
              <a:rPr lang="ko-KR" altLang="en-US" dirty="0"/>
              <a:t>픽셀당 한 레이블</a:t>
            </a:r>
            <a:r>
              <a:rPr lang="en-US" altLang="ko-KR" dirty="0"/>
              <a:t>)</a:t>
            </a:r>
            <a:r>
              <a:rPr lang="ko-KR" altLang="en-US" dirty="0"/>
              <a:t>이고 각 레이블은 값을 여러 개 가짐</a:t>
            </a:r>
            <a:r>
              <a:rPr lang="en-US" altLang="ko-KR" dirty="0"/>
              <a:t>(0</a:t>
            </a:r>
            <a:r>
              <a:rPr lang="ko-KR" altLang="en-US" dirty="0"/>
              <a:t>부터 </a:t>
            </a:r>
            <a:r>
              <a:rPr lang="en-US" altLang="ko-KR" dirty="0"/>
              <a:t>255</a:t>
            </a:r>
            <a:r>
              <a:rPr lang="ko-KR" altLang="en-US" dirty="0"/>
              <a:t>까지 픽셀 강도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>
                <a:latin typeface="+mn-ea"/>
              </a:rPr>
              <a:t>분류기를 훈련시켜 잡음이 섞인 입력 이미지를 깨끗한 타깃 이미지로 만들어 보기</a:t>
            </a:r>
            <a:r>
              <a:rPr lang="en-US" altLang="ko-KR" dirty="0"/>
              <a:t> 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3-7</a:t>
            </a:r>
            <a:r>
              <a:rPr lang="ko-KR" altLang="en-US" dirty="0"/>
              <a:t> 다중 출력 분류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73FB5-FE2D-4B47-BB36-DF20A71FB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712" y="4292600"/>
            <a:ext cx="1333500" cy="1314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F5AC55-D6F4-4F75-BBD5-637D65924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735" y="4311650"/>
            <a:ext cx="1323975" cy="1295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42F0A3F-7E59-4667-A202-FE44793CE33D}"/>
              </a:ext>
            </a:extLst>
          </p:cNvPr>
          <p:cNvSpPr/>
          <p:nvPr/>
        </p:nvSpPr>
        <p:spPr>
          <a:xfrm>
            <a:off x="3592548" y="4732948"/>
            <a:ext cx="425868" cy="445477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337" y="4292600"/>
            <a:ext cx="1324435" cy="1373187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8315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3-8 </a:t>
            </a:r>
            <a:r>
              <a:rPr lang="ko-KR" altLang="en-US" dirty="0"/>
              <a:t>연습문제</a:t>
            </a:r>
            <a:r>
              <a:rPr lang="en-US" altLang="ko-KR" sz="2400" dirty="0"/>
              <a:t>(1)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BAA38A-A446-4ACD-9CEE-4759283C52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375" y="1097280"/>
            <a:ext cx="10841813" cy="508406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MNIST </a:t>
            </a:r>
            <a:r>
              <a:rPr lang="ko-KR" altLang="en-US" dirty="0"/>
              <a:t>데이터셋으로 분류기를 만들어 테스트 세트에서 </a:t>
            </a:r>
            <a:r>
              <a:rPr lang="en-US" altLang="ko-KR" dirty="0"/>
              <a:t>97% </a:t>
            </a:r>
            <a:r>
              <a:rPr lang="ko-KR" altLang="en-US" dirty="0"/>
              <a:t>정확도를 달성</a:t>
            </a:r>
            <a:r>
              <a:rPr lang="en-US" altLang="ko-KR" dirty="0"/>
              <a:t>. </a:t>
            </a:r>
            <a:r>
              <a:rPr lang="ko-KR" altLang="en-US" dirty="0"/>
              <a:t>힌트</a:t>
            </a:r>
            <a:r>
              <a:rPr lang="en-US" altLang="ko-KR" dirty="0"/>
              <a:t>: </a:t>
            </a:r>
            <a:r>
              <a:rPr lang="en-US" altLang="ko-KR" dirty="0" err="1"/>
              <a:t>KNeighborsClassifier</a:t>
            </a:r>
            <a:r>
              <a:rPr lang="ko-KR" altLang="en-US" dirty="0"/>
              <a:t>가 이 작업에 아주 잘 맞습니다</a:t>
            </a:r>
            <a:r>
              <a:rPr lang="en-US" altLang="ko-KR" dirty="0"/>
              <a:t>. </a:t>
            </a:r>
            <a:r>
              <a:rPr lang="ko-KR" altLang="en-US" dirty="0"/>
              <a:t>좋은 하이퍼파라미터 값만 찾으면 됨</a:t>
            </a:r>
            <a:r>
              <a:rPr lang="en-US" altLang="ko-KR" dirty="0"/>
              <a:t>(weights</a:t>
            </a:r>
            <a:r>
              <a:rPr lang="ko-KR" altLang="en-US" dirty="0"/>
              <a:t>와 </a:t>
            </a:r>
            <a:r>
              <a:rPr lang="en-US" altLang="ko-KR" dirty="0" err="1"/>
              <a:t>n_neighbors</a:t>
            </a:r>
            <a:r>
              <a:rPr lang="en-US" altLang="ko-KR" dirty="0"/>
              <a:t> </a:t>
            </a:r>
            <a:r>
              <a:rPr lang="ko-KR" altLang="en-US" dirty="0"/>
              <a:t>하이퍼파라미터로 그리드 탐색을 시도</a:t>
            </a:r>
            <a:r>
              <a:rPr lang="en-US" altLang="ko-KR" dirty="0"/>
              <a:t>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n-US" altLang="ko-KR" dirty="0"/>
              <a:t>MNIST </a:t>
            </a:r>
            <a:r>
              <a:rPr lang="ko-KR" altLang="en-US" dirty="0"/>
              <a:t>이미지를 </a:t>
            </a:r>
            <a:r>
              <a:rPr lang="en-US" altLang="ko-KR" dirty="0"/>
              <a:t>(</a:t>
            </a:r>
            <a:r>
              <a:rPr lang="ko-KR" altLang="en-US" dirty="0"/>
              <a:t>왼</a:t>
            </a:r>
            <a:r>
              <a:rPr lang="en-US" altLang="ko-KR" dirty="0"/>
              <a:t>, </a:t>
            </a:r>
            <a:r>
              <a:rPr lang="ko-KR" altLang="en-US" dirty="0"/>
              <a:t>오른</a:t>
            </a:r>
            <a:r>
              <a:rPr lang="en-US" altLang="ko-KR" dirty="0"/>
              <a:t>, </a:t>
            </a:r>
            <a:r>
              <a:rPr lang="ko-KR" altLang="en-US" dirty="0"/>
              <a:t>위</a:t>
            </a:r>
            <a:r>
              <a:rPr lang="en-US" altLang="ko-KR" dirty="0"/>
              <a:t>, </a:t>
            </a:r>
            <a:r>
              <a:rPr lang="ko-KR" altLang="en-US" dirty="0"/>
              <a:t>아래</a:t>
            </a:r>
            <a:r>
              <a:rPr lang="en-US" altLang="ko-KR" dirty="0"/>
              <a:t>) </a:t>
            </a:r>
            <a:r>
              <a:rPr lang="ko-KR" altLang="en-US" dirty="0"/>
              <a:t>어느 방향으로든 한 픽셀 이동시킬 수 있는 함수 만들기</a:t>
            </a:r>
            <a:r>
              <a:rPr lang="en-US" altLang="ko-KR" dirty="0"/>
              <a:t>. 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그런 다음 훈련 세트에 있는 각 이미지에 대해 네 개의 이동된 복사본</a:t>
            </a:r>
            <a:r>
              <a:rPr lang="en-US" altLang="ko-KR" dirty="0"/>
              <a:t>(</a:t>
            </a:r>
            <a:r>
              <a:rPr lang="ko-KR" altLang="en-US" dirty="0"/>
              <a:t>방향마다 한 개씩</a:t>
            </a:r>
            <a:r>
              <a:rPr lang="en-US" altLang="ko-KR" dirty="0"/>
              <a:t>)</a:t>
            </a:r>
            <a:r>
              <a:rPr lang="ko-KR" altLang="en-US" dirty="0"/>
              <a:t>을 만들어 훈련 세트에 추가하기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마지막으로 이 확장된 데이터셋에서 앞에서 찾은 최선의 모델을 훈련시키고 테스트 세트에서 정확도를 측정</a:t>
            </a:r>
            <a:r>
              <a:rPr lang="en-US" altLang="ko-KR" dirty="0"/>
              <a:t> </a:t>
            </a:r>
            <a:r>
              <a:rPr lang="ko-KR" altLang="en-US" dirty="0"/>
              <a:t>모델 성능이 더 높아졌는지 확인</a:t>
            </a:r>
            <a:r>
              <a:rPr lang="en-US" altLang="ko-KR" dirty="0"/>
              <a:t>! </a:t>
            </a:r>
            <a:r>
              <a:rPr lang="ko-KR" altLang="en-US" dirty="0"/>
              <a:t>인위적으로 훈련 세트를 늘리는 이 기법을 데이터 증식 또는 훈련 세트 확장</a:t>
            </a:r>
            <a:r>
              <a:rPr lang="en-US" altLang="ko-KR" dirty="0"/>
              <a:t>training set expansion</a:t>
            </a:r>
            <a:r>
              <a:rPr lang="ko-KR" altLang="en-US" dirty="0"/>
              <a:t>이라고 함</a:t>
            </a:r>
            <a:endParaRPr lang="en-US" altLang="ko-KR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ko-KR" altLang="en-US" dirty="0"/>
              <a:t>타이타닉</a:t>
            </a:r>
            <a:r>
              <a:rPr lang="en-US" altLang="ko-KR" dirty="0"/>
              <a:t> </a:t>
            </a:r>
            <a:r>
              <a:rPr lang="ko-KR" altLang="en-US" dirty="0"/>
              <a:t>데이터셋에 도전해보기</a:t>
            </a:r>
            <a:r>
              <a:rPr lang="en-US" altLang="ko-KR" dirty="0"/>
              <a:t>. 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캐글</a:t>
            </a:r>
            <a:r>
              <a:rPr lang="en-US" altLang="ko-KR" dirty="0"/>
              <a:t>Kaggle</a:t>
            </a:r>
            <a:r>
              <a:rPr lang="ko-KR" altLang="en-US" dirty="0"/>
              <a:t>에서 시작하면 좋음</a:t>
            </a:r>
            <a:r>
              <a:rPr lang="en-US" altLang="ko-KR" dirty="0"/>
              <a:t>(https://www.kaggle.com/c/titanic)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260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3-8 </a:t>
            </a:r>
            <a:r>
              <a:rPr lang="ko-KR" altLang="en-US" dirty="0"/>
              <a:t>연습문제</a:t>
            </a:r>
            <a:r>
              <a:rPr lang="en-US" altLang="ko-KR" sz="2400" dirty="0"/>
              <a:t>(4)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BAA38A-A446-4ACD-9CEE-4759283C52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1375" y="1097280"/>
            <a:ext cx="10841813" cy="5084064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 startAt="4"/>
            </a:pPr>
            <a:r>
              <a:rPr lang="ko-KR" altLang="en-US" dirty="0"/>
              <a:t>스팸 분류기를 만들어보기</a:t>
            </a:r>
            <a:r>
              <a:rPr lang="en-US" altLang="ko-KR" dirty="0"/>
              <a:t>(</a:t>
            </a:r>
            <a:r>
              <a:rPr lang="ko-KR" altLang="en-US" dirty="0"/>
              <a:t>아주 도전적인 과제</a:t>
            </a:r>
            <a:r>
              <a:rPr lang="en-US" altLang="ko-KR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아파치 스팸어새신</a:t>
            </a:r>
            <a:r>
              <a:rPr lang="en-US" altLang="ko-KR" dirty="0"/>
              <a:t> </a:t>
            </a:r>
            <a:r>
              <a:rPr lang="ko-KR" altLang="en-US" dirty="0"/>
              <a:t>공공 데이터셋</a:t>
            </a:r>
            <a:r>
              <a:rPr lang="en-US" altLang="ko-KR" dirty="0"/>
              <a:t>(https://homl.info/spamassassin)</a:t>
            </a:r>
            <a:r>
              <a:rPr lang="ko-KR" altLang="en-US" dirty="0"/>
              <a:t>에서 스팸과 햄</a:t>
            </a:r>
            <a:r>
              <a:rPr lang="en-US" altLang="ko-KR" dirty="0"/>
              <a:t>(</a:t>
            </a:r>
            <a:r>
              <a:rPr lang="ko-KR" altLang="en-US" dirty="0"/>
              <a:t>스팸이 아닌 메일</a:t>
            </a:r>
            <a:r>
              <a:rPr lang="en-US" altLang="ko-KR" dirty="0"/>
              <a:t>) </a:t>
            </a:r>
            <a:r>
              <a:rPr lang="ko-KR" altLang="en-US" dirty="0"/>
              <a:t>샘플을 내려받음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데이터셋의 압축을 풀고 데이터 형식을 살펴보기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데이터셋을 훈련 세트와 테스트 세트로 나누기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각 이메일을 특성 벡터로 변환하는 데이터 준비 파이프라인을 만들기</a:t>
            </a:r>
            <a:r>
              <a:rPr lang="en-US" altLang="ko-KR" dirty="0"/>
              <a:t>. </a:t>
            </a:r>
            <a:r>
              <a:rPr lang="ko-KR" altLang="en-US" dirty="0"/>
              <a:t>이 준비 파이프라인은 하나의 이메일을 가능한 단어의 존재 여부를 나타내는 </a:t>
            </a:r>
            <a:r>
              <a:rPr lang="en-US" altLang="ko-KR" dirty="0"/>
              <a:t>(</a:t>
            </a:r>
            <a:r>
              <a:rPr lang="ko-KR" altLang="en-US" dirty="0"/>
              <a:t>희소</a:t>
            </a:r>
            <a:r>
              <a:rPr lang="en-US" altLang="ko-KR" dirty="0"/>
              <a:t>) </a:t>
            </a:r>
            <a:r>
              <a:rPr lang="ko-KR" altLang="en-US" dirty="0"/>
              <a:t>벡터로 바꿔야 함</a:t>
            </a:r>
            <a:r>
              <a:rPr lang="en-US" altLang="ko-KR" dirty="0"/>
              <a:t>. </a:t>
            </a:r>
            <a:r>
              <a:rPr lang="ko-KR" altLang="en-US" dirty="0"/>
              <a:t>예를 들어 모든 이메일이 네 개의 단어 ‘</a:t>
            </a:r>
            <a:r>
              <a:rPr lang="en-US" altLang="ko-KR" dirty="0"/>
              <a:t>Hello’, ‘how’, ‘are’, ‘you’</a:t>
            </a:r>
            <a:r>
              <a:rPr lang="ko-KR" altLang="en-US" dirty="0"/>
              <a:t>만 포함한다면 ‘</a:t>
            </a:r>
            <a:r>
              <a:rPr lang="en-US" altLang="ko-KR" dirty="0"/>
              <a:t>Hello you Hello </a:t>
            </a:r>
            <a:r>
              <a:rPr lang="en-US" altLang="ko-KR" dirty="0" err="1"/>
              <a:t>Hello</a:t>
            </a:r>
            <a:r>
              <a:rPr lang="en-US" altLang="ko-KR" dirty="0"/>
              <a:t> you’</a:t>
            </a:r>
            <a:r>
              <a:rPr lang="ko-KR" altLang="en-US" dirty="0"/>
              <a:t>란 이메일은 벡터 </a:t>
            </a:r>
            <a:r>
              <a:rPr lang="en-US" altLang="ko-KR" dirty="0"/>
              <a:t>[1, 0, 0, 1]([‘Hello’ </a:t>
            </a:r>
            <a:r>
              <a:rPr lang="ko-KR" altLang="en-US" dirty="0"/>
              <a:t>있음</a:t>
            </a:r>
            <a:r>
              <a:rPr lang="en-US" altLang="ko-KR" dirty="0"/>
              <a:t>, ‘how’ </a:t>
            </a:r>
            <a:r>
              <a:rPr lang="ko-KR" altLang="en-US" dirty="0"/>
              <a:t>없음</a:t>
            </a:r>
            <a:r>
              <a:rPr lang="en-US" altLang="ko-KR" dirty="0"/>
              <a:t>, ‘are’ </a:t>
            </a:r>
            <a:r>
              <a:rPr lang="ko-KR" altLang="en-US" dirty="0"/>
              <a:t>없음</a:t>
            </a:r>
            <a:r>
              <a:rPr lang="en-US" altLang="ko-KR" dirty="0"/>
              <a:t>, ‘you’ </a:t>
            </a:r>
            <a:r>
              <a:rPr lang="ko-KR" altLang="en-US" dirty="0"/>
              <a:t>있음</a:t>
            </a:r>
            <a:r>
              <a:rPr lang="en-US" altLang="ko-KR" dirty="0"/>
              <a:t>]</a:t>
            </a:r>
            <a:r>
              <a:rPr lang="ko-KR" altLang="en-US" dirty="0"/>
              <a:t>을 의미</a:t>
            </a:r>
            <a:r>
              <a:rPr lang="en-US" altLang="ko-KR" dirty="0"/>
              <a:t>)</a:t>
            </a:r>
            <a:r>
              <a:rPr lang="ko-KR" altLang="en-US" dirty="0"/>
              <a:t>로 변환되거나</a:t>
            </a:r>
            <a:r>
              <a:rPr lang="en-US" altLang="ko-KR" dirty="0"/>
              <a:t>, </a:t>
            </a:r>
            <a:r>
              <a:rPr lang="ko-KR" altLang="en-US" dirty="0"/>
              <a:t>단어의 출현 횟수에 관심이 있다면 </a:t>
            </a:r>
            <a:r>
              <a:rPr lang="en-US" altLang="ko-KR" dirty="0"/>
              <a:t>[3, 0, 0, 2]</a:t>
            </a:r>
            <a:r>
              <a:rPr lang="ko-KR" altLang="en-US" dirty="0"/>
              <a:t>로 변환되어야 함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준비 파이프라인에 이메일 헤더 제거</a:t>
            </a:r>
            <a:r>
              <a:rPr lang="en-US" altLang="ko-KR" dirty="0"/>
              <a:t>, </a:t>
            </a:r>
            <a:r>
              <a:rPr lang="ko-KR" altLang="en-US" dirty="0"/>
              <a:t>소문자 변환</a:t>
            </a:r>
            <a:r>
              <a:rPr lang="en-US" altLang="ko-KR" dirty="0"/>
              <a:t>, </a:t>
            </a:r>
            <a:r>
              <a:rPr lang="ko-KR" altLang="en-US" dirty="0"/>
              <a:t>구두점 제거</a:t>
            </a:r>
            <a:r>
              <a:rPr lang="en-US" altLang="ko-KR" dirty="0"/>
              <a:t>, </a:t>
            </a:r>
            <a:r>
              <a:rPr lang="ko-KR" altLang="en-US" dirty="0"/>
              <a:t>모든 </a:t>
            </a:r>
            <a:r>
              <a:rPr lang="en-US" altLang="ko-KR" dirty="0"/>
              <a:t>URLs </a:t>
            </a:r>
            <a:r>
              <a:rPr lang="ko-KR" altLang="en-US" dirty="0"/>
              <a:t>주소를 ‘</a:t>
            </a:r>
            <a:r>
              <a:rPr lang="en-US" altLang="ko-KR" dirty="0"/>
              <a:t>URL’</a:t>
            </a:r>
            <a:r>
              <a:rPr lang="ko-KR" altLang="en-US" dirty="0"/>
              <a:t>로 대체</a:t>
            </a:r>
            <a:r>
              <a:rPr lang="en-US" altLang="ko-KR" dirty="0"/>
              <a:t>, </a:t>
            </a:r>
            <a:r>
              <a:rPr lang="ko-KR" altLang="en-US" dirty="0"/>
              <a:t>모든 숫자를 ‘</a:t>
            </a:r>
            <a:r>
              <a:rPr lang="en-US" altLang="ko-KR" dirty="0"/>
              <a:t>NUMBER’</a:t>
            </a:r>
            <a:r>
              <a:rPr lang="ko-KR" altLang="en-US" dirty="0"/>
              <a:t>로 대체</a:t>
            </a:r>
            <a:r>
              <a:rPr lang="en-US" altLang="ko-KR" dirty="0"/>
              <a:t>, </a:t>
            </a:r>
            <a:r>
              <a:rPr lang="ko-KR" altLang="en-US" dirty="0"/>
              <a:t>어간</a:t>
            </a:r>
            <a:r>
              <a:rPr lang="en-US" altLang="ko-KR" dirty="0"/>
              <a:t>stem </a:t>
            </a:r>
            <a:r>
              <a:rPr lang="ko-KR" altLang="en-US" dirty="0"/>
              <a:t>추출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단어의 끝을 떼어냄</a:t>
            </a:r>
            <a:r>
              <a:rPr lang="en-US" altLang="ko-KR" dirty="0"/>
              <a:t>) </a:t>
            </a:r>
            <a:r>
              <a:rPr lang="ko-KR" altLang="en-US" dirty="0"/>
              <a:t>등을 수행할지 여부를 제어하기 위해 하이퍼파라미터를 추가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여러 분류기를 시도해보고 재현율과 정밀도가 모두 높은 스팸 분류기를 만들 수 있는지 확인</a:t>
            </a: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C9A7AE2-4FFF-49BB-994B-8AD5B6742FA0}"/>
              </a:ext>
            </a:extLst>
          </p:cNvPr>
          <p:cNvSpPr/>
          <p:nvPr/>
        </p:nvSpPr>
        <p:spPr>
          <a:xfrm>
            <a:off x="2381250" y="6350621"/>
            <a:ext cx="919557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rgbClr val="000000"/>
                </a:solidFill>
                <a:latin typeface="YoonV YoonMyungjo100Std_OTF"/>
              </a:rPr>
              <a:t>연습문제의 정답은 </a:t>
            </a:r>
            <a:r>
              <a:rPr lang="en-US" altLang="ko-KR" sz="1400" dirty="0">
                <a:solidFill>
                  <a:srgbClr val="000000"/>
                </a:solidFill>
                <a:latin typeface="D2Coding"/>
              </a:rPr>
              <a:t>https://github.com/rickiepark/handson-ml2 </a:t>
            </a:r>
            <a:r>
              <a:rPr lang="ko-KR" altLang="en-US" sz="1600" dirty="0">
                <a:solidFill>
                  <a:srgbClr val="000000"/>
                </a:solidFill>
                <a:latin typeface="YoonV YoonMyungjo100Std_OTF"/>
              </a:rPr>
              <a:t>에 있는 주피터 노트북에서 확인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91518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ko-Kore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11225" y="814388"/>
            <a:ext cx="11280775" cy="13543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CHAPTER 04: </a:t>
            </a:r>
            <a:r>
              <a:rPr lang="ko-KR" altLang="en-US" dirty="0"/>
              <a:t>모델 훈련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0B1B5-3110-43A4-8AEC-886CC2D20C21}"/>
              </a:ext>
            </a:extLst>
          </p:cNvPr>
          <p:cNvSpPr txBox="1"/>
          <p:nvPr/>
        </p:nvSpPr>
        <p:spPr>
          <a:xfrm>
            <a:off x="1195754" y="2317102"/>
            <a:ext cx="10034954" cy="2868406"/>
          </a:xfrm>
          <a:prstGeom prst="rect">
            <a:avLst/>
          </a:prstGeom>
          <a:noFill/>
        </p:spPr>
        <p:txBody>
          <a:bodyPr wrap="square" numCol="1" spcCol="360000" rtlCol="0">
            <a:noAutofit/>
          </a:bodyPr>
          <a:lstStyle/>
          <a:p>
            <a:r>
              <a:rPr lang="en-US" altLang="ko-KR" sz="2000" dirty="0"/>
              <a:t>SECTION 4-1   MNIST </a:t>
            </a:r>
          </a:p>
          <a:p>
            <a:r>
              <a:rPr lang="en-US" altLang="ko-KR" sz="2000" dirty="0"/>
              <a:t>SECTION 4-2   </a:t>
            </a:r>
            <a:r>
              <a:rPr lang="ko-KR" altLang="en-US" sz="2000" dirty="0"/>
              <a:t>이진 분류기 훈련</a:t>
            </a:r>
            <a:endParaRPr lang="en-US" altLang="ko-KR" sz="2000" dirty="0"/>
          </a:p>
          <a:p>
            <a:r>
              <a:rPr lang="en-US" altLang="ko-KR" sz="2000" dirty="0"/>
              <a:t>SECTION 4-3   </a:t>
            </a:r>
            <a:r>
              <a:rPr lang="ko-KR" altLang="en-US" sz="2000" dirty="0"/>
              <a:t>성능 측정</a:t>
            </a:r>
            <a:endParaRPr lang="en-US" altLang="ko-KR" sz="2000" dirty="0"/>
          </a:p>
          <a:p>
            <a:r>
              <a:rPr lang="en-US" altLang="ko-KR" sz="2000" dirty="0"/>
              <a:t>SECTION 4-4   </a:t>
            </a:r>
            <a:r>
              <a:rPr lang="ko-KR" altLang="en-US" sz="2000" dirty="0"/>
              <a:t>다중 분류</a:t>
            </a:r>
            <a:endParaRPr lang="en-US" altLang="ko-KR" sz="2000" dirty="0"/>
          </a:p>
          <a:p>
            <a:r>
              <a:rPr lang="en-US" altLang="ko-KR" sz="2000" dirty="0"/>
              <a:t>SECTION 4-5   </a:t>
            </a:r>
            <a:r>
              <a:rPr lang="ko-KR" altLang="en-US" sz="2000" dirty="0"/>
              <a:t>에러 분석</a:t>
            </a:r>
            <a:endParaRPr lang="en-US" altLang="ko-KR" sz="2000" dirty="0"/>
          </a:p>
          <a:p>
            <a:r>
              <a:rPr lang="en-US" altLang="ko-KR" sz="2000" dirty="0"/>
              <a:t>SECTION 4-6   </a:t>
            </a:r>
            <a:r>
              <a:rPr lang="ko-KR" altLang="en-US" sz="2000" dirty="0"/>
              <a:t>다중 레이블 분류</a:t>
            </a:r>
            <a:endParaRPr lang="en-US" altLang="ko-KR" sz="2000" dirty="0"/>
          </a:p>
          <a:p>
            <a:r>
              <a:rPr lang="en-US" altLang="ko-KR" sz="2000" dirty="0"/>
              <a:t>SECTION 4-7   </a:t>
            </a:r>
            <a:r>
              <a:rPr lang="ko-KR" altLang="en-US" sz="2000" dirty="0"/>
              <a:t>연습문제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27704429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2-1</a:t>
            </a:r>
            <a:r>
              <a:rPr lang="ko-KR" altLang="en-US" dirty="0"/>
              <a:t> 실제 데이터로 작업하기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90849"/>
          </a:xfrm>
        </p:spPr>
        <p:txBody>
          <a:bodyPr>
            <a:normAutofit/>
          </a:bodyPr>
          <a:lstStyle/>
          <a:p>
            <a:r>
              <a:rPr lang="ko-KR" altLang="en-US" dirty="0"/>
              <a:t>머신러닝을 배울 때는 인공 데이터셋이 아닌 실제 데이터로 실험해보는 것이 가장 좋음</a:t>
            </a:r>
            <a:endParaRPr lang="en-US" altLang="ko-KR" dirty="0"/>
          </a:p>
          <a:p>
            <a:pPr lvl="1"/>
            <a:r>
              <a:rPr lang="ko-KR" altLang="en-US" dirty="0"/>
              <a:t>공개 데이터셋 구하기</a:t>
            </a:r>
            <a:endParaRPr lang="en-US" altLang="ko-KR" dirty="0"/>
          </a:p>
          <a:p>
            <a:pPr lvl="2"/>
            <a:r>
              <a:rPr lang="ko-KR" altLang="en-US" dirty="0"/>
              <a:t>유명한 공개 데이터 저장소</a:t>
            </a:r>
          </a:p>
          <a:p>
            <a:pPr lvl="3"/>
            <a:r>
              <a:rPr lang="en-US" altLang="ko-KR" dirty="0"/>
              <a:t>UC </a:t>
            </a:r>
            <a:r>
              <a:rPr lang="ko-KR" altLang="en-US" dirty="0"/>
              <a:t>얼바인</a:t>
            </a:r>
            <a:r>
              <a:rPr lang="en-US" altLang="ko-KR" dirty="0"/>
              <a:t>Irvine </a:t>
            </a:r>
            <a:r>
              <a:rPr lang="ko-KR" altLang="en-US" dirty="0"/>
              <a:t>머신러닝 저장소</a:t>
            </a:r>
            <a:r>
              <a:rPr lang="en-US" altLang="ko-KR" dirty="0"/>
              <a:t>(http://archive.ics.uci.edu/ml)</a:t>
            </a:r>
          </a:p>
          <a:p>
            <a:pPr lvl="3"/>
            <a:r>
              <a:rPr lang="ko-KR" altLang="en-US" dirty="0"/>
              <a:t>캐글</a:t>
            </a:r>
            <a:r>
              <a:rPr lang="en-US" altLang="ko-KR" dirty="0"/>
              <a:t>Kaggle </a:t>
            </a:r>
            <a:r>
              <a:rPr lang="ko-KR" altLang="en-US" dirty="0"/>
              <a:t>데이터셋</a:t>
            </a:r>
            <a:r>
              <a:rPr lang="en-US" altLang="ko-KR" dirty="0"/>
              <a:t>(http://www.kaggle.com/datasets)</a:t>
            </a:r>
          </a:p>
          <a:p>
            <a:pPr lvl="3"/>
            <a:r>
              <a:rPr lang="ko-KR" altLang="en-US" dirty="0"/>
              <a:t>아마존 </a:t>
            </a:r>
            <a:r>
              <a:rPr lang="en-US" altLang="ko-KR" dirty="0"/>
              <a:t>AWS </a:t>
            </a:r>
            <a:r>
              <a:rPr lang="ko-KR" altLang="en-US" dirty="0"/>
              <a:t>데이터셋</a:t>
            </a:r>
            <a:r>
              <a:rPr lang="en-US" altLang="ko-KR" dirty="0"/>
              <a:t>(https://registry.opendata.aws)</a:t>
            </a:r>
          </a:p>
          <a:p>
            <a:pPr lvl="2"/>
            <a:r>
              <a:rPr lang="ko-KR" altLang="en-US" dirty="0"/>
              <a:t>메타 포털</a:t>
            </a:r>
            <a:r>
              <a:rPr lang="en-US" altLang="ko-KR" dirty="0"/>
              <a:t>(</a:t>
            </a:r>
            <a:r>
              <a:rPr lang="ko-KR" altLang="en-US" dirty="0"/>
              <a:t>공개 데이터 저장소가 나열</a:t>
            </a:r>
            <a:r>
              <a:rPr lang="en-US" altLang="ko-KR" dirty="0"/>
              <a:t>)</a:t>
            </a:r>
          </a:p>
          <a:p>
            <a:pPr lvl="3"/>
            <a:r>
              <a:rPr lang="ko-KR" altLang="en-US" dirty="0"/>
              <a:t>데이터 포털</a:t>
            </a:r>
            <a:r>
              <a:rPr lang="en-US" altLang="ko-KR" dirty="0"/>
              <a:t>Data Portals(http://dataportals.org)</a:t>
            </a:r>
          </a:p>
          <a:p>
            <a:pPr lvl="3"/>
            <a:r>
              <a:rPr lang="ko-KR" altLang="en-US" dirty="0"/>
              <a:t>오픈 데이터 모니터</a:t>
            </a:r>
            <a:r>
              <a:rPr lang="en-US" altLang="ko-KR" dirty="0"/>
              <a:t>Open Data Monitor(http://opendatamonitor.eu)</a:t>
            </a:r>
          </a:p>
          <a:p>
            <a:pPr lvl="3"/>
            <a:r>
              <a:rPr lang="ko-KR" altLang="en-US" dirty="0"/>
              <a:t>퀀들</a:t>
            </a:r>
            <a:r>
              <a:rPr lang="en-US" altLang="ko-KR" dirty="0" err="1"/>
              <a:t>Quandl</a:t>
            </a:r>
            <a:r>
              <a:rPr lang="en-US" altLang="ko-KR" dirty="0"/>
              <a:t>(http://quandl.com)</a:t>
            </a:r>
          </a:p>
          <a:p>
            <a:pPr lvl="2"/>
            <a:r>
              <a:rPr lang="ko-KR" altLang="en-US" dirty="0"/>
              <a:t>인기 있는 공개 데이터 저장소가 나열되어 있는 다른 페이지</a:t>
            </a:r>
          </a:p>
          <a:p>
            <a:pPr lvl="3"/>
            <a:r>
              <a:rPr lang="ko-KR" altLang="en-US" dirty="0"/>
              <a:t>위키백과 머신러닝 데이터셋 목록</a:t>
            </a:r>
            <a:r>
              <a:rPr lang="en-US" altLang="ko-KR" dirty="0"/>
              <a:t>(https://goo.gl/SJHN2k)</a:t>
            </a:r>
          </a:p>
          <a:p>
            <a:pPr lvl="3"/>
            <a:r>
              <a:rPr lang="en-US" altLang="ko-KR" dirty="0"/>
              <a:t>Quora.com(https://homl.info/10)</a:t>
            </a:r>
          </a:p>
          <a:p>
            <a:pPr lvl="3"/>
            <a:r>
              <a:rPr lang="ko-KR" altLang="en-US" dirty="0"/>
              <a:t>데이터셋 서브레딧</a:t>
            </a:r>
            <a:r>
              <a:rPr lang="en-US" altLang="ko-KR" dirty="0"/>
              <a:t>subreddit(http://www.reddit.com/r/datasets)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97C944-B48F-4DE2-AD15-53FA4D44BCE6}"/>
              </a:ext>
            </a:extLst>
          </p:cNvPr>
          <p:cNvSpPr/>
          <p:nvPr/>
        </p:nvSpPr>
        <p:spPr>
          <a:xfrm>
            <a:off x="853440" y="5771081"/>
            <a:ext cx="10094976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lvl="2"/>
            <a:r>
              <a:rPr lang="ko-KR" altLang="en-US" sz="1600" dirty="0"/>
              <a:t>여기서는 </a:t>
            </a:r>
            <a:r>
              <a:rPr lang="en-US" altLang="ko-KR" sz="1600" dirty="0" err="1"/>
              <a:t>StatLib</a:t>
            </a:r>
            <a:r>
              <a:rPr lang="en-US" altLang="ko-KR" sz="1600" dirty="0"/>
              <a:t> </a:t>
            </a:r>
            <a:r>
              <a:rPr lang="ko-KR" altLang="en-US" sz="1600" dirty="0"/>
              <a:t>저장소에 있는 캘리포니아 주택 가격</a:t>
            </a:r>
            <a:r>
              <a:rPr lang="en-US" altLang="ko-KR" sz="1600" dirty="0"/>
              <a:t>(California Housing Prices) </a:t>
            </a:r>
            <a:r>
              <a:rPr lang="ko-KR" altLang="en-US" sz="1600" dirty="0"/>
              <a:t>데이터셋을 사용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175055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ore-KR" sz="3600" b="1" dirty="0">
                <a:cs typeface="+mj-cs"/>
              </a:rPr>
              <a:t>CHAPTER </a:t>
            </a:r>
            <a:r>
              <a:rPr lang="en-US" sz="3600" b="1" dirty="0">
                <a:cs typeface="+mj-cs"/>
              </a:rPr>
              <a:t>04</a:t>
            </a:r>
            <a:r>
              <a:rPr lang="en-US" altLang="ko-KR" sz="3600" b="1" dirty="0">
                <a:cs typeface="+mj-cs"/>
              </a:rPr>
              <a:t> </a:t>
            </a:r>
            <a:r>
              <a:rPr lang="ko-KR" altLang="en-US" sz="3600" b="1" dirty="0">
                <a:cs typeface="+mj-cs"/>
              </a:rPr>
              <a:t>모델 훈련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CBA41-B0B5-444D-A186-6592307FAB7C}"/>
              </a:ext>
            </a:extLst>
          </p:cNvPr>
          <p:cNvSpPr txBox="1"/>
          <p:nvPr/>
        </p:nvSpPr>
        <p:spPr>
          <a:xfrm>
            <a:off x="630465" y="3991169"/>
            <a:ext cx="1032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신경망 구축에 필요한모델 훈련 알고리즘 학습 </a:t>
            </a:r>
          </a:p>
        </p:txBody>
      </p:sp>
    </p:spTree>
    <p:extLst>
      <p:ext uri="{BB962C8B-B14F-4D97-AF65-F5344CB8AC3E}">
        <p14:creationId xmlns:p14="http://schemas.microsoft.com/office/powerpoint/2010/main" val="3899428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4-1</a:t>
            </a:r>
            <a:r>
              <a:rPr lang="ko-KR" altLang="en-US" dirty="0"/>
              <a:t> 선형 회귀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5252418"/>
          </a:xfrm>
        </p:spPr>
        <p:txBody>
          <a:bodyPr>
            <a:normAutofit/>
          </a:bodyPr>
          <a:lstStyle/>
          <a:p>
            <a:r>
              <a:rPr lang="ko-KR" altLang="en-US" dirty="0"/>
              <a:t>모델을 훈련시키는 두 가지 방법</a:t>
            </a:r>
            <a:endParaRPr lang="en-US" altLang="ko-KR" dirty="0"/>
          </a:p>
          <a:p>
            <a:pPr lvl="2"/>
            <a:r>
              <a:rPr lang="ko-KR" altLang="en-US" dirty="0"/>
              <a:t>직접 계산할 수 있는 공식을 사용하여 훈련 세트에 가장 잘 맞는 모델 파라미터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훈련 세트에 대해 비용 함수를 최소화하는 모델 파라미터</a:t>
            </a:r>
            <a:r>
              <a:rPr lang="en-US" altLang="ko-KR" dirty="0"/>
              <a:t>)</a:t>
            </a:r>
            <a:r>
              <a:rPr lang="ko-KR" altLang="en-US" dirty="0"/>
              <a:t>를 해석적으로 구하는 방법</a:t>
            </a:r>
            <a:endParaRPr lang="en-US" altLang="ko-KR" dirty="0"/>
          </a:p>
          <a:p>
            <a:pPr lvl="2"/>
            <a:r>
              <a:rPr lang="ko-KR" altLang="en-US" dirty="0"/>
              <a:t>경사 하강법</a:t>
            </a:r>
            <a:r>
              <a:rPr lang="en-US" altLang="ko-KR" dirty="0"/>
              <a:t>(GD):</a:t>
            </a:r>
            <a:r>
              <a:rPr lang="ko-KR" altLang="en-US" dirty="0"/>
              <a:t> 반복적인 최적화 방식을 사용하여 모델 파라미터를 조금씩 바꾸면서 비용함수를 훈련 세트에 대해 최소화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1"/>
            <a:r>
              <a:rPr lang="ko-KR" altLang="en-US" dirty="0"/>
              <a:t>정규방정식</a:t>
            </a:r>
            <a:endParaRPr lang="en-US" altLang="ko-KR" dirty="0"/>
          </a:p>
          <a:p>
            <a:pPr lvl="2"/>
            <a:r>
              <a:rPr lang="ko-KR" altLang="en-US" dirty="0"/>
              <a:t>  은 비용 함수를 최소화하는 </a:t>
            </a:r>
            <a:r>
              <a:rPr lang="en-US" altLang="ko-KR" i="1" dirty="0"/>
              <a:t>θ </a:t>
            </a:r>
            <a:r>
              <a:rPr lang="ko-KR" altLang="en-US" dirty="0"/>
              <a:t>값</a:t>
            </a:r>
            <a:endParaRPr lang="en-US" altLang="ko-KR" dirty="0"/>
          </a:p>
          <a:p>
            <a:pPr lvl="2"/>
            <a:r>
              <a:rPr lang="en-US" altLang="ko-KR" dirty="0"/>
              <a:t>y</a:t>
            </a:r>
            <a:r>
              <a:rPr lang="ko-KR" altLang="en-US" dirty="0"/>
              <a:t>는 </a:t>
            </a:r>
            <a:r>
              <a:rPr lang="en-US" altLang="ko-KR" dirty="0"/>
              <a:t>y</a:t>
            </a:r>
            <a:r>
              <a:rPr lang="en-US" altLang="ko-KR" baseline="30000" dirty="0"/>
              <a:t>(</a:t>
            </a:r>
            <a:r>
              <a:rPr lang="en-US" altLang="ko-KR" dirty="0"/>
              <a:t>1</a:t>
            </a:r>
            <a:r>
              <a:rPr lang="en-US" altLang="ko-KR" baseline="30000" dirty="0"/>
              <a:t>)</a:t>
            </a:r>
            <a:r>
              <a:rPr lang="ko-KR" altLang="en-US" dirty="0"/>
              <a:t>부터 </a:t>
            </a:r>
            <a:r>
              <a:rPr lang="en-US" altLang="ko-KR" dirty="0"/>
              <a:t>y</a:t>
            </a:r>
            <a:r>
              <a:rPr lang="en-US" altLang="ko-KR" baseline="30000" dirty="0"/>
              <a:t>(</a:t>
            </a:r>
            <a:r>
              <a:rPr lang="en-US" altLang="ko-KR" dirty="0"/>
              <a:t>m</a:t>
            </a:r>
            <a:r>
              <a:rPr lang="en-US" altLang="ko-KR" baseline="30000" dirty="0"/>
              <a:t>)</a:t>
            </a:r>
            <a:r>
              <a:rPr lang="ko-KR" altLang="en-US" dirty="0"/>
              <a:t>까지 포함하는 타깃 벡터</a:t>
            </a:r>
            <a:endParaRPr lang="en-US" altLang="ko-KR" baseline="30000" dirty="0"/>
          </a:p>
          <a:p>
            <a:pPr lvl="2"/>
            <a:r>
              <a:rPr lang="ko-KR" altLang="en-US" dirty="0"/>
              <a:t>유사역행렬과 </a:t>
            </a:r>
            <a:r>
              <a:rPr lang="ko-KR" altLang="en-US" dirty="0" err="1"/>
              <a:t>특잇값</a:t>
            </a:r>
            <a:r>
              <a:rPr lang="ko-KR" altLang="en-US" dirty="0"/>
              <a:t> 분해</a:t>
            </a:r>
            <a:endParaRPr lang="en-US" altLang="ko-K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9E4DDD-7A98-4DF7-9949-9706C5F14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590" y="3429000"/>
            <a:ext cx="1733550" cy="4572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D503A8-51BB-47E2-ACAB-5732077E5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018" y="4031283"/>
            <a:ext cx="160825" cy="2806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22E3543-ADA4-4F3D-A0F0-14BF5F379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337" y="2388056"/>
            <a:ext cx="2762250" cy="742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8E8AB5-2049-4560-936D-123F0E4E2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859" y="2357384"/>
            <a:ext cx="3095625" cy="7715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018857-632F-479E-B0C1-14813C218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636" y="3344939"/>
            <a:ext cx="5285534" cy="297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82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4-1</a:t>
            </a:r>
            <a:r>
              <a:rPr lang="ko-KR" altLang="en-US" dirty="0"/>
              <a:t> 선형 회귀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5252418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계산 복잡도</a:t>
            </a:r>
            <a:endParaRPr lang="en-US" altLang="ko-KR" dirty="0"/>
          </a:p>
          <a:p>
            <a:pPr lvl="2"/>
            <a:r>
              <a:rPr lang="ko-KR" altLang="en-US" dirty="0"/>
              <a:t>정규방정식은 </a:t>
            </a:r>
            <a:r>
              <a:rPr lang="en-US" altLang="ko-KR" dirty="0"/>
              <a:t>(</a:t>
            </a:r>
            <a:r>
              <a:rPr lang="en-US" altLang="ko-KR" i="1" dirty="0"/>
              <a:t>n</a:t>
            </a:r>
            <a:r>
              <a:rPr lang="en-US" altLang="ko-KR" dirty="0"/>
              <a:t>+1) ×(</a:t>
            </a:r>
            <a:r>
              <a:rPr lang="en-US" altLang="ko-KR" i="1" dirty="0"/>
              <a:t>n</a:t>
            </a:r>
            <a:r>
              <a:rPr lang="en-US" altLang="ko-KR" dirty="0"/>
              <a:t>+1) </a:t>
            </a:r>
            <a:r>
              <a:rPr lang="ko-KR" altLang="en-US" dirty="0"/>
              <a:t>크기가 되는 </a:t>
            </a:r>
            <a:r>
              <a:rPr lang="en-US" altLang="ko-KR" dirty="0"/>
              <a:t>X</a:t>
            </a:r>
            <a:r>
              <a:rPr lang="en-US" altLang="ko-KR" baseline="30000" dirty="0"/>
              <a:t>T</a:t>
            </a:r>
            <a:r>
              <a:rPr lang="en-US" altLang="ko-KR" dirty="0"/>
              <a:t>X</a:t>
            </a:r>
            <a:r>
              <a:rPr lang="ko-KR" altLang="en-US" dirty="0"/>
              <a:t>의 역행렬을 계산</a:t>
            </a:r>
            <a:r>
              <a:rPr lang="en-US" altLang="ko-KR" dirty="0"/>
              <a:t>(</a:t>
            </a:r>
            <a:r>
              <a:rPr lang="en-US" altLang="ko-KR" i="1" dirty="0"/>
              <a:t>n</a:t>
            </a:r>
            <a:r>
              <a:rPr lang="ko-KR" altLang="en-US" dirty="0"/>
              <a:t>은 특성 수</a:t>
            </a:r>
            <a:r>
              <a:rPr lang="en-US" altLang="ko-KR" dirty="0"/>
              <a:t>). </a:t>
            </a:r>
            <a:r>
              <a:rPr lang="ko-KR" altLang="en-US" dirty="0"/>
              <a:t>역행렬을 계산하는 계산 복잡도는 일반적으로 </a:t>
            </a:r>
            <a:r>
              <a:rPr lang="en-US" altLang="ko-KR" i="1" dirty="0"/>
              <a:t>O</a:t>
            </a:r>
            <a:r>
              <a:rPr lang="en-US" altLang="ko-KR" dirty="0"/>
              <a:t>(</a:t>
            </a:r>
            <a:r>
              <a:rPr lang="en-US" altLang="ko-KR" i="1" dirty="0"/>
              <a:t>n</a:t>
            </a:r>
            <a:r>
              <a:rPr lang="en-US" altLang="ko-KR" i="1" baseline="30000" dirty="0"/>
              <a:t>2.4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en-US" altLang="ko-KR" i="1" dirty="0"/>
              <a:t>O</a:t>
            </a:r>
            <a:r>
              <a:rPr lang="en-US" altLang="ko-KR" dirty="0"/>
              <a:t>(</a:t>
            </a:r>
            <a:r>
              <a:rPr lang="en-US" altLang="ko-KR" i="1" dirty="0"/>
              <a:t>n</a:t>
            </a:r>
            <a:r>
              <a:rPr lang="en-US" altLang="ko-KR" i="1" baseline="30000" dirty="0"/>
              <a:t>3</a:t>
            </a:r>
            <a:r>
              <a:rPr lang="en-US" altLang="ko-KR" dirty="0"/>
              <a:t>) </a:t>
            </a:r>
            <a:r>
              <a:rPr lang="ko-KR" altLang="en-US" dirty="0"/>
              <a:t>사이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특성 수가 두 배로 늘어나면 계산 시간이 대략 </a:t>
            </a:r>
            <a:r>
              <a:rPr lang="en-US" altLang="ko-KR" dirty="0"/>
              <a:t>2</a:t>
            </a:r>
            <a:r>
              <a:rPr lang="en-US" altLang="ko-KR" baseline="30000" dirty="0"/>
              <a:t>2.4  </a:t>
            </a:r>
            <a:r>
              <a:rPr lang="en-US" altLang="ko-KR" dirty="0"/>
              <a:t>=5.3</a:t>
            </a:r>
            <a:r>
              <a:rPr lang="ko-KR" altLang="en-US" dirty="0"/>
              <a:t>에서 </a:t>
            </a:r>
            <a:r>
              <a:rPr lang="en-US" altLang="ko-KR" dirty="0"/>
              <a:t>2</a:t>
            </a:r>
            <a:r>
              <a:rPr lang="en-US" altLang="ko-KR" baseline="30000" dirty="0"/>
              <a:t>3</a:t>
            </a:r>
            <a:r>
              <a:rPr lang="en-US" altLang="ko-KR" dirty="0"/>
              <a:t>=8</a:t>
            </a:r>
            <a:r>
              <a:rPr lang="ko-KR" altLang="en-US" dirty="0"/>
              <a:t>배로 증가</a:t>
            </a:r>
            <a:endParaRPr lang="en-US" altLang="ko-KR" dirty="0"/>
          </a:p>
          <a:p>
            <a:pPr lvl="2"/>
            <a:r>
              <a:rPr lang="ko-KR" altLang="en-US" dirty="0"/>
              <a:t>사이킷런의 </a:t>
            </a:r>
            <a:r>
              <a:rPr lang="en-US" altLang="ko-KR" dirty="0" err="1"/>
              <a:t>LinearRegression</a:t>
            </a:r>
            <a:r>
              <a:rPr lang="en-US" altLang="ko-KR" dirty="0"/>
              <a:t> </a:t>
            </a:r>
            <a:r>
              <a:rPr lang="ko-KR" altLang="en-US" dirty="0"/>
              <a:t>클래스가 사용하는 </a:t>
            </a:r>
            <a:r>
              <a:rPr lang="en-US" altLang="ko-KR" dirty="0"/>
              <a:t>SVD </a:t>
            </a:r>
            <a:r>
              <a:rPr lang="ko-KR" altLang="en-US" dirty="0"/>
              <a:t>방법은 약 </a:t>
            </a:r>
            <a:r>
              <a:rPr lang="en-US" altLang="ko-KR" i="1" dirty="0"/>
              <a:t>O</a:t>
            </a:r>
            <a:r>
              <a:rPr lang="en-US" altLang="ko-KR" dirty="0"/>
              <a:t>(</a:t>
            </a:r>
            <a:r>
              <a:rPr lang="en-US" altLang="ko-KR" i="1" dirty="0"/>
              <a:t>n</a:t>
            </a:r>
            <a:r>
              <a:rPr lang="en-US" altLang="ko-KR" baseline="30000" dirty="0"/>
              <a:t>2</a:t>
            </a:r>
            <a:r>
              <a:rPr lang="en-US" altLang="ko-KR" dirty="0"/>
              <a:t>). </a:t>
            </a:r>
            <a:r>
              <a:rPr lang="ko-KR" altLang="en-US" dirty="0"/>
              <a:t>특성의 개수가 두 배로 들어나면 계산 시간이 대략 </a:t>
            </a:r>
            <a:r>
              <a:rPr lang="en-US" altLang="ko-KR" dirty="0"/>
              <a:t>4</a:t>
            </a:r>
            <a:r>
              <a:rPr lang="ko-KR" altLang="en-US" dirty="0"/>
              <a:t>배가 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5729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4-2</a:t>
            </a:r>
            <a:r>
              <a:rPr lang="ko-KR" altLang="en-US" dirty="0"/>
              <a:t> 경사 하강법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328807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경사 하강법</a:t>
            </a:r>
            <a:r>
              <a:rPr lang="en-US" altLang="ko-KR" dirty="0"/>
              <a:t>(GD)</a:t>
            </a:r>
            <a:r>
              <a:rPr lang="ko-KR" altLang="en-US" dirty="0"/>
              <a:t>은 여러 종류의 문제에서 최적의 해법을 찾는 일반적인 최적화 알고리즘</a:t>
            </a:r>
            <a:endParaRPr lang="en-US" altLang="ko-KR" dirty="0"/>
          </a:p>
          <a:p>
            <a:pPr lvl="2"/>
            <a:r>
              <a:rPr lang="ko-KR" altLang="en-US" dirty="0"/>
              <a:t>경사 하강법의 기본 아이디어는 비용 함수를 최소화하기 위해 반복해서 파라미터를 조정해가는 것</a:t>
            </a:r>
            <a:endParaRPr lang="en-US" altLang="ko-KR" dirty="0"/>
          </a:p>
          <a:p>
            <a:pPr lvl="2"/>
            <a:r>
              <a:rPr lang="ko-KR" altLang="en-US" dirty="0"/>
              <a:t>학습률 하이퍼파라미터로 결정되는 스텝의 크기가 중요</a:t>
            </a:r>
            <a:endParaRPr lang="en-US" altLang="ko-KR" dirty="0"/>
          </a:p>
          <a:p>
            <a:pPr lvl="1"/>
            <a:r>
              <a:rPr lang="ko-KR" altLang="en-US" dirty="0"/>
              <a:t>배치 경사 하강법</a:t>
            </a:r>
            <a:endParaRPr lang="en-US" altLang="ko-KR" dirty="0"/>
          </a:p>
          <a:p>
            <a:pPr lvl="2"/>
            <a:r>
              <a:rPr lang="ko-KR" altLang="en-US" dirty="0"/>
              <a:t>매 스텝에서 전체 훈련 세트를 사용해 그레이디언트를 계산</a:t>
            </a:r>
            <a:r>
              <a:rPr lang="en-US" altLang="ko-KR" dirty="0"/>
              <a:t>. </a:t>
            </a:r>
            <a:r>
              <a:rPr lang="ko-KR" altLang="en-US" dirty="0"/>
              <a:t>훈련 세트가 커지면 매우 느려짐</a:t>
            </a:r>
            <a:endParaRPr lang="en-US" altLang="ko-KR" dirty="0"/>
          </a:p>
          <a:p>
            <a:pPr lvl="1"/>
            <a:r>
              <a:rPr lang="ko-KR" altLang="en-US" dirty="0"/>
              <a:t>확률적 경사 하강법</a:t>
            </a:r>
            <a:endParaRPr lang="en-US" altLang="ko-KR" dirty="0"/>
          </a:p>
          <a:p>
            <a:pPr lvl="2"/>
            <a:r>
              <a:rPr lang="ko-KR" altLang="en-US" dirty="0"/>
              <a:t>매 스텝에서 한 개의 샘플을 무작위로 선택하고 그 하나의 샘플에 대한 그레이디언트를 계산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미니배치 경사 하강법</a:t>
            </a:r>
            <a:endParaRPr lang="en-US" altLang="ko-KR" dirty="0"/>
          </a:p>
          <a:p>
            <a:pPr lvl="2"/>
            <a:r>
              <a:rPr lang="ko-KR" altLang="en-US" dirty="0"/>
              <a:t>미니배치라 부르는 임의의 작은 샘플 세트에 대해 그레이디언트를 계산 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D68D2A-77DA-4CDB-BFC7-A7AA8FC55776}"/>
              </a:ext>
            </a:extLst>
          </p:cNvPr>
          <p:cNvSpPr txBox="1"/>
          <p:nvPr/>
        </p:nvSpPr>
        <p:spPr>
          <a:xfrm>
            <a:off x="3810001" y="6202697"/>
            <a:ext cx="3575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표 </a:t>
            </a:r>
            <a:r>
              <a:rPr lang="en-US" altLang="ko-KR" sz="1400" dirty="0"/>
              <a:t>4-1 </a:t>
            </a:r>
            <a:r>
              <a:rPr lang="ko-KR" altLang="en-US" sz="1400" dirty="0"/>
              <a:t>선형 회귀를 사용한 알고리즘 비교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30C573E-0CC8-420B-8D50-6F62799F3B65}"/>
              </a:ext>
            </a:extLst>
          </p:cNvPr>
          <p:cNvGraphicFramePr>
            <a:graphicFrameLocks noGrp="1"/>
          </p:cNvGraphicFramePr>
          <p:nvPr/>
        </p:nvGraphicFramePr>
        <p:xfrm>
          <a:off x="2221104" y="4210539"/>
          <a:ext cx="7577993" cy="1782376"/>
        </p:xfrm>
        <a:graphic>
          <a:graphicData uri="http://schemas.openxmlformats.org/drawingml/2006/table">
            <a:tbl>
              <a:tblPr/>
              <a:tblGrid>
                <a:gridCol w="1606535">
                  <a:extLst>
                    <a:ext uri="{9D8B030D-6E8A-4147-A177-3AD203B41FA5}">
                      <a16:colId xmlns:a16="http://schemas.microsoft.com/office/drawing/2014/main" val="1630146978"/>
                    </a:ext>
                  </a:extLst>
                </a:gridCol>
                <a:gridCol w="808319">
                  <a:extLst>
                    <a:ext uri="{9D8B030D-6E8A-4147-A177-3AD203B41FA5}">
                      <a16:colId xmlns:a16="http://schemas.microsoft.com/office/drawing/2014/main" val="1363081592"/>
                    </a:ext>
                  </a:extLst>
                </a:gridCol>
                <a:gridCol w="1161958">
                  <a:extLst>
                    <a:ext uri="{9D8B030D-6E8A-4147-A177-3AD203B41FA5}">
                      <a16:colId xmlns:a16="http://schemas.microsoft.com/office/drawing/2014/main" val="1572772741"/>
                    </a:ext>
                  </a:extLst>
                </a:gridCol>
                <a:gridCol w="767904">
                  <a:extLst>
                    <a:ext uri="{9D8B030D-6E8A-4147-A177-3AD203B41FA5}">
                      <a16:colId xmlns:a16="http://schemas.microsoft.com/office/drawing/2014/main" val="3683668824"/>
                    </a:ext>
                  </a:extLst>
                </a:gridCol>
                <a:gridCol w="983455">
                  <a:extLst>
                    <a:ext uri="{9D8B030D-6E8A-4147-A177-3AD203B41FA5}">
                      <a16:colId xmlns:a16="http://schemas.microsoft.com/office/drawing/2014/main" val="894747718"/>
                    </a:ext>
                  </a:extLst>
                </a:gridCol>
                <a:gridCol w="943039">
                  <a:extLst>
                    <a:ext uri="{9D8B030D-6E8A-4147-A177-3AD203B41FA5}">
                      <a16:colId xmlns:a16="http://schemas.microsoft.com/office/drawing/2014/main" val="686454237"/>
                    </a:ext>
                  </a:extLst>
                </a:gridCol>
                <a:gridCol w="1306783">
                  <a:extLst>
                    <a:ext uri="{9D8B030D-6E8A-4147-A177-3AD203B41FA5}">
                      <a16:colId xmlns:a16="http://schemas.microsoft.com/office/drawing/2014/main" val="1519300483"/>
                    </a:ext>
                  </a:extLst>
                </a:gridCol>
              </a:tblGrid>
              <a:tr h="4507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알고리즘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클 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메모리 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학습 지원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클 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하이퍼 </a:t>
                      </a:r>
                      <a:b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파라미터 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스케일 조정 필요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사이킷런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419707"/>
                  </a:ext>
                </a:extLst>
              </a:tr>
              <a:tr h="2663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정규방정식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느림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N/A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151841"/>
                  </a:ext>
                </a:extLst>
              </a:tr>
              <a:tr h="2663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느림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LinearRegression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4947627"/>
                  </a:ext>
                </a:extLst>
              </a:tr>
              <a:tr h="2663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배치 경사 하강법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느림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SGDRegressor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135171"/>
                  </a:ext>
                </a:extLst>
              </a:tr>
              <a:tr h="2663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확률적 경사 하강법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SGDRegressor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287522"/>
                  </a:ext>
                </a:extLst>
              </a:tr>
              <a:tr h="26633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미니배치 경사 하강법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≥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SGDRegressor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094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120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4-2</a:t>
            </a:r>
            <a:r>
              <a:rPr lang="ko-KR" altLang="en-US" dirty="0"/>
              <a:t> 경사 하강법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66CA92-5EB2-45FC-9038-707341E05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157287"/>
            <a:ext cx="80391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680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4-2</a:t>
            </a:r>
            <a:r>
              <a:rPr lang="ko-KR" altLang="en-US" dirty="0"/>
              <a:t> 경사 하강법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61FE4E-C52F-43D0-8A2D-5BF068040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9" y="844360"/>
            <a:ext cx="5203315" cy="27803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659036-4F8B-46D4-91DF-9620C271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649" y="887864"/>
            <a:ext cx="5098683" cy="27320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BD2E28D-EC73-40BC-8DBF-4FBB45F1A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088" y="3714818"/>
            <a:ext cx="5781675" cy="30384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36621B7-89EC-4DF7-94A8-064255C8C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6428" y="6263973"/>
            <a:ext cx="2247900" cy="2857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658CBBF-B8CF-4E0C-B09C-95AB897C1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459" y="3628312"/>
            <a:ext cx="2295525" cy="2952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096C9E-EFA6-4F37-B544-B05086708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0166" y="3619923"/>
            <a:ext cx="210502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08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4-3</a:t>
            </a:r>
            <a:r>
              <a:rPr lang="ko-KR" altLang="en-US" dirty="0"/>
              <a:t> 다항 회귀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2256439"/>
          </a:xfrm>
        </p:spPr>
        <p:txBody>
          <a:bodyPr>
            <a:normAutofit/>
          </a:bodyPr>
          <a:lstStyle/>
          <a:p>
            <a:r>
              <a:rPr lang="ko-KR" altLang="en-US" dirty="0"/>
              <a:t>다항 회귀</a:t>
            </a:r>
            <a:endParaRPr lang="en-US" altLang="ko-KR" dirty="0"/>
          </a:p>
          <a:p>
            <a:pPr lvl="2"/>
            <a:r>
              <a:rPr lang="ko-KR" altLang="en-US" dirty="0"/>
              <a:t>각 특성의 거듭제곱을 새로운 특성으로 추가하고</a:t>
            </a:r>
            <a:r>
              <a:rPr lang="en-US" altLang="ko-KR" dirty="0"/>
              <a:t>, </a:t>
            </a:r>
            <a:r>
              <a:rPr lang="ko-KR" altLang="en-US" dirty="0"/>
              <a:t>이 확장된 특성을 포함한 데이터셋에 선형 모델을 훈련</a:t>
            </a:r>
            <a:endParaRPr lang="en-US" altLang="ko-KR" dirty="0"/>
          </a:p>
          <a:p>
            <a:pPr lvl="2"/>
            <a:r>
              <a:rPr lang="ko-KR" altLang="en-US" dirty="0"/>
              <a:t>비선형 데이터를 학습하는 데 선형 모델을 사용할 수 있음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08202-0DD3-4E74-B615-AF22AD9D1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33" y="2325288"/>
            <a:ext cx="4886325" cy="2886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3E1571-EEAA-41DD-A370-D51120B1D918}"/>
              </a:ext>
            </a:extLst>
          </p:cNvPr>
          <p:cNvSpPr txBox="1"/>
          <p:nvPr/>
        </p:nvSpPr>
        <p:spPr>
          <a:xfrm>
            <a:off x="1524000" y="5479766"/>
            <a:ext cx="3626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그림 </a:t>
            </a:r>
            <a:r>
              <a:rPr lang="en-US" altLang="ko-KR" sz="1400" dirty="0"/>
              <a:t>4-12 </a:t>
            </a:r>
            <a:r>
              <a:rPr lang="ko-KR" altLang="en-US" sz="1400" dirty="0"/>
              <a:t>잡음이 포함된 비선형 데이터셋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C208A2-53DB-438A-A689-D16BC863E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89" y="2299025"/>
            <a:ext cx="4983408" cy="32067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05A194-F626-4A37-8124-AB5023F4F9B1}"/>
              </a:ext>
            </a:extLst>
          </p:cNvPr>
          <p:cNvSpPr txBox="1"/>
          <p:nvPr/>
        </p:nvSpPr>
        <p:spPr>
          <a:xfrm>
            <a:off x="7444148" y="5479766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그림 </a:t>
            </a:r>
            <a:r>
              <a:rPr lang="en-US" altLang="ko-KR" sz="1400" dirty="0"/>
              <a:t>4-13 </a:t>
            </a:r>
            <a:r>
              <a:rPr lang="ko-KR" altLang="en-US" sz="1400" dirty="0"/>
              <a:t>다항 회귀 모델의 예측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4F8B699-600C-45A8-96C8-2EE1A3FF353D}"/>
              </a:ext>
            </a:extLst>
          </p:cNvPr>
          <p:cNvSpPr/>
          <p:nvPr/>
        </p:nvSpPr>
        <p:spPr>
          <a:xfrm>
            <a:off x="5799003" y="3429000"/>
            <a:ext cx="417640" cy="357555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737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4-4</a:t>
            </a:r>
            <a:r>
              <a:rPr lang="ko-KR" altLang="en-US" dirty="0"/>
              <a:t> 학습 곡선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2256439"/>
          </a:xfrm>
        </p:spPr>
        <p:txBody>
          <a:bodyPr>
            <a:normAutofit/>
          </a:bodyPr>
          <a:lstStyle/>
          <a:p>
            <a:r>
              <a:rPr lang="ko-KR" altLang="en-US" dirty="0"/>
              <a:t>학습 곡선 그래프는 훈련 세트와 검증 세트의 모델 성능을 훈련 세트 크기</a:t>
            </a:r>
            <a:r>
              <a:rPr lang="en-US" altLang="ko-KR" dirty="0"/>
              <a:t>(</a:t>
            </a:r>
            <a:r>
              <a:rPr lang="ko-KR" altLang="en-US" dirty="0"/>
              <a:t>또는 훈련 반복</a:t>
            </a:r>
            <a:r>
              <a:rPr lang="en-US" altLang="ko-KR" dirty="0"/>
              <a:t>)</a:t>
            </a:r>
            <a:r>
              <a:rPr lang="ko-KR" altLang="en-US" dirty="0"/>
              <a:t>의 함수로 나타냄</a:t>
            </a:r>
            <a:endParaRPr lang="en-US" altLang="ko-KR" dirty="0"/>
          </a:p>
          <a:p>
            <a:pPr lvl="2"/>
            <a:r>
              <a:rPr lang="ko-KR" altLang="en-US" dirty="0"/>
              <a:t>단순히 훈련 세트에서 크기가 다른 서브 세트를 만들어 모델을 여러 번 훈련</a:t>
            </a:r>
            <a:endParaRPr lang="en-US" altLang="ko-KR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961F12-4CDC-433A-903D-85C90FBD3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181" y="2245137"/>
            <a:ext cx="3664194" cy="23677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6F2FEE-C87E-4A18-8825-8A3FF7B16AFC}"/>
              </a:ext>
            </a:extLst>
          </p:cNvPr>
          <p:cNvSpPr txBox="1"/>
          <p:nvPr/>
        </p:nvSpPr>
        <p:spPr>
          <a:xfrm>
            <a:off x="1480525" y="4653457"/>
            <a:ext cx="4174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그림 </a:t>
            </a:r>
            <a:r>
              <a:rPr lang="en-US" altLang="ko-KR" sz="1400" dirty="0"/>
              <a:t>4-15 </a:t>
            </a:r>
            <a:r>
              <a:rPr lang="ko-KR" altLang="en-US" sz="1400" dirty="0"/>
              <a:t>단순 선형 회귀 모델</a:t>
            </a:r>
            <a:r>
              <a:rPr lang="en-US" altLang="ko-KR" sz="1400" dirty="0"/>
              <a:t>(</a:t>
            </a:r>
            <a:r>
              <a:rPr lang="ko-KR" altLang="en-US" sz="1400" dirty="0"/>
              <a:t>직선</a:t>
            </a:r>
            <a:r>
              <a:rPr lang="en-US" altLang="ko-KR" sz="1400" dirty="0"/>
              <a:t>)</a:t>
            </a:r>
            <a:r>
              <a:rPr lang="ko-KR" altLang="en-US" sz="1400" dirty="0"/>
              <a:t>의 학습 곡선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BCD86E7-36E7-4364-A9D5-4FAA93A4C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188" y="2245137"/>
            <a:ext cx="3844503" cy="23677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F0DBB0-43F5-4E3E-9040-801ABC50BBA9}"/>
              </a:ext>
            </a:extLst>
          </p:cNvPr>
          <p:cNvSpPr txBox="1"/>
          <p:nvPr/>
        </p:nvSpPr>
        <p:spPr>
          <a:xfrm>
            <a:off x="6593178" y="4612863"/>
            <a:ext cx="3310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▲ 그림 </a:t>
            </a:r>
            <a:r>
              <a:rPr lang="en-US" altLang="ko-KR" sz="1400" dirty="0"/>
              <a:t>4-16 10</a:t>
            </a:r>
            <a:r>
              <a:rPr lang="ko-KR" altLang="en-US" sz="1400" dirty="0"/>
              <a:t>차 다항 회귀의 학습 곡선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B20B24D-7BE5-43D3-A494-CD3902B39235}"/>
              </a:ext>
            </a:extLst>
          </p:cNvPr>
          <p:cNvSpPr/>
          <p:nvPr/>
        </p:nvSpPr>
        <p:spPr>
          <a:xfrm>
            <a:off x="5838092" y="3136091"/>
            <a:ext cx="398585" cy="433754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3BEDB8-54A3-4511-9AA8-D5E277C2FE34}"/>
              </a:ext>
            </a:extLst>
          </p:cNvPr>
          <p:cNvSpPr/>
          <p:nvPr/>
        </p:nvSpPr>
        <p:spPr>
          <a:xfrm>
            <a:off x="2324411" y="5151856"/>
            <a:ext cx="78245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YoonV YoonGothic100Std_OTF"/>
              </a:rPr>
              <a:t>훈련 데이터의 오차가 선형 회귀 모델보다 훨씬 낮음</a:t>
            </a:r>
            <a:endParaRPr lang="en-US" altLang="ko-KR" sz="1600" dirty="0">
              <a:solidFill>
                <a:srgbClr val="000000"/>
              </a:solidFill>
              <a:latin typeface="YoonV YoonGothic100Std_OTF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00000"/>
                </a:solidFill>
                <a:latin typeface="YoonV YoonGothic100Std_OTF"/>
              </a:rPr>
              <a:t>두 곡선 사이에 공간이 있음</a:t>
            </a:r>
            <a:r>
              <a:rPr lang="en-US" altLang="ko-KR" sz="1600" dirty="0">
                <a:solidFill>
                  <a:srgbClr val="000000"/>
                </a:solidFill>
                <a:latin typeface="YoonV YoonGothic100Std_OTF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YoonV YoonGothic100Std_OTF"/>
              </a:rPr>
              <a:t>즉</a:t>
            </a:r>
            <a:r>
              <a:rPr lang="en-US" altLang="ko-KR" sz="1600" dirty="0">
                <a:solidFill>
                  <a:srgbClr val="000000"/>
                </a:solidFill>
                <a:latin typeface="YoonV YoonGothic100Std_OTF"/>
              </a:rPr>
              <a:t>,</a:t>
            </a:r>
            <a:r>
              <a:rPr lang="ko-KR" altLang="en-US" sz="1600" dirty="0">
                <a:solidFill>
                  <a:srgbClr val="000000"/>
                </a:solidFill>
                <a:latin typeface="YoonV YoonGothic100Std_OTF"/>
              </a:rPr>
              <a:t> 훈련 데이터에서의 모델 성능이 검증 데이터에서보다 훨씬 낫다는 뜻이고</a:t>
            </a:r>
            <a:r>
              <a:rPr lang="en-US" altLang="ko-KR" sz="1600" dirty="0">
                <a:solidFill>
                  <a:srgbClr val="000000"/>
                </a:solidFill>
                <a:latin typeface="YoonV YoonGothic100Std_OTF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YoonV YoonGothic100Std_OTF"/>
              </a:rPr>
              <a:t>이는 과대적합 모델의 특징</a:t>
            </a:r>
            <a:r>
              <a:rPr lang="en-US" altLang="ko-KR" sz="1600" dirty="0">
                <a:solidFill>
                  <a:srgbClr val="000000"/>
                </a:solidFill>
                <a:latin typeface="YoonV YoonGothic100Std_OTF"/>
              </a:rPr>
              <a:t>. </a:t>
            </a:r>
            <a:r>
              <a:rPr lang="ko-KR" altLang="en-US" sz="1600" dirty="0">
                <a:solidFill>
                  <a:srgbClr val="000000"/>
                </a:solidFill>
                <a:latin typeface="YoonV YoonGothic100Std_OTF"/>
              </a:rPr>
              <a:t>그러나 더 큰 훈련 세트를 사용하면 두 곡선이 점점 가까워짐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884675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2E3812-46CE-4620-837C-7B0565F60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871" y="4198816"/>
            <a:ext cx="3486150" cy="628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2CE34D-BE63-47DC-8DFF-92C081DA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71" y="3396151"/>
            <a:ext cx="2276475" cy="561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28BCB9-193A-4F34-B21A-4450EFDC6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871" y="2708157"/>
            <a:ext cx="2019300" cy="533400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4-5</a:t>
            </a:r>
            <a:r>
              <a:rPr lang="ko-KR" altLang="en-US" dirty="0"/>
              <a:t> 규제가 있는 선형 모델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319701"/>
          </a:xfrm>
        </p:spPr>
        <p:txBody>
          <a:bodyPr>
            <a:normAutofit/>
          </a:bodyPr>
          <a:lstStyle/>
          <a:p>
            <a:r>
              <a:rPr lang="ko-KR" altLang="en-US" dirty="0"/>
              <a:t>다항 회귀 모델을 규제하는 간단한 방법은 다항식의 차수를 감소시키는 것</a:t>
            </a:r>
            <a:endParaRPr lang="en-US" altLang="ko-KR" dirty="0"/>
          </a:p>
          <a:p>
            <a:pPr lvl="2"/>
            <a:r>
              <a:rPr lang="ko-KR" altLang="en-US" dirty="0"/>
              <a:t>과대적합을 감소시키는 좋은 방법은 모델을 규제하는 것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모델을 제한</a:t>
            </a:r>
            <a:r>
              <a:rPr lang="en-US" altLang="ko-KR" dirty="0"/>
              <a:t>) </a:t>
            </a:r>
          </a:p>
          <a:p>
            <a:pPr lvl="2"/>
            <a:r>
              <a:rPr lang="ko-KR" altLang="en-US" dirty="0"/>
              <a:t>자유도를 줄이면 데이터에 과대적합되기 더 어려워짐</a:t>
            </a:r>
            <a:endParaRPr lang="en-US" altLang="ko-KR" dirty="0"/>
          </a:p>
          <a:p>
            <a:pPr lvl="2"/>
            <a:r>
              <a:rPr lang="ko-KR" altLang="en-US" dirty="0"/>
              <a:t>선형 회귀 모델에서는 보통 모델의 가중치를 제한함으로 규제</a:t>
            </a:r>
            <a:endParaRPr lang="en-US" altLang="ko-KR" dirty="0"/>
          </a:p>
          <a:p>
            <a:pPr lvl="1"/>
            <a:r>
              <a:rPr lang="ko-KR" altLang="en-US" dirty="0"/>
              <a:t>릿지 회귀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라쏘 회귀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엘라스틱넷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조기 종료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EA46C0-D748-4392-8F18-DB6357CD9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216" y="2630003"/>
            <a:ext cx="4872776" cy="30096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3BF7484-91B0-4B9C-BE7B-CCDF7DB65F61}"/>
              </a:ext>
            </a:extLst>
          </p:cNvPr>
          <p:cNvSpPr txBox="1"/>
          <p:nvPr/>
        </p:nvSpPr>
        <p:spPr>
          <a:xfrm>
            <a:off x="7247821" y="5639659"/>
            <a:ext cx="2329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▲ 그림 </a:t>
            </a:r>
            <a:r>
              <a:rPr lang="en-US" altLang="ko-KR" sz="1400" dirty="0"/>
              <a:t>4-20 </a:t>
            </a:r>
            <a:r>
              <a:rPr lang="ko-KR" altLang="en-US" sz="1400" dirty="0"/>
              <a:t>조기 종료 규제</a:t>
            </a:r>
          </a:p>
        </p:txBody>
      </p:sp>
    </p:spTree>
    <p:extLst>
      <p:ext uri="{BB962C8B-B14F-4D97-AF65-F5344CB8AC3E}">
        <p14:creationId xmlns:p14="http://schemas.microsoft.com/office/powerpoint/2010/main" val="2096843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70685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로지스틱 회귀</a:t>
            </a:r>
            <a:r>
              <a:rPr lang="en-US" altLang="ko-KR" dirty="0"/>
              <a:t>(</a:t>
            </a:r>
            <a:r>
              <a:rPr lang="ko-KR" altLang="en-US" dirty="0"/>
              <a:t>또는 로짓 회귀 샘플이 특정 클래스에 속할 확률을 추정하는 데 널리 사용</a:t>
            </a:r>
            <a:endParaRPr lang="en-US" altLang="ko-KR" dirty="0"/>
          </a:p>
          <a:p>
            <a:pPr lvl="2"/>
            <a:r>
              <a:rPr lang="ko-KR" altLang="en-US" dirty="0"/>
              <a:t>예를 들면 이 이메일이 스팸일 확률은 얼마인가</a:t>
            </a:r>
            <a:r>
              <a:rPr lang="en-US" altLang="ko-KR" dirty="0"/>
              <a:t>? </a:t>
            </a:r>
            <a:r>
              <a:rPr lang="ko-KR" altLang="en-US" dirty="0"/>
              <a:t>추정 확률이 </a:t>
            </a:r>
            <a:r>
              <a:rPr lang="en-US" altLang="ko-KR" dirty="0"/>
              <a:t>50%</a:t>
            </a:r>
            <a:r>
              <a:rPr lang="ko-KR" altLang="en-US" dirty="0"/>
              <a:t>가 넘으면 모델은 그 샘플이 해당 클래스에 속한다고 예측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레이블이 ‘</a:t>
            </a:r>
            <a:r>
              <a:rPr lang="en-US" altLang="ko-KR" dirty="0"/>
              <a:t>1</a:t>
            </a:r>
            <a:r>
              <a:rPr lang="ko-KR" altLang="en-US" dirty="0"/>
              <a:t>’인 양성 클래스</a:t>
            </a:r>
            <a:r>
              <a:rPr lang="en-US" altLang="ko-KR" dirty="0"/>
              <a:t>, </a:t>
            </a:r>
            <a:r>
              <a:rPr lang="ko-KR" altLang="en-US" dirty="0"/>
              <a:t>아니면 ‘</a:t>
            </a:r>
            <a:r>
              <a:rPr lang="en-US" altLang="ko-KR" dirty="0"/>
              <a:t>0</a:t>
            </a:r>
            <a:r>
              <a:rPr lang="ko-KR" altLang="en-US" dirty="0"/>
              <a:t>’인 음성 클래스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확률 추정</a:t>
            </a:r>
            <a:endParaRPr lang="en-US" altLang="ko-KR" dirty="0"/>
          </a:p>
          <a:p>
            <a:pPr lvl="2"/>
            <a:r>
              <a:rPr lang="ko-KR" altLang="en-US" dirty="0"/>
              <a:t>선형 회귀 모델과 같이 로지스틱 회귀 모델은 입력 특성의 가중치 합을 계산하고 편향을 더함</a:t>
            </a:r>
            <a:r>
              <a:rPr lang="en-US" altLang="ko-KR" dirty="0"/>
              <a:t>. </a:t>
            </a:r>
            <a:r>
              <a:rPr lang="ko-KR" altLang="en-US" dirty="0"/>
              <a:t>대신 선형 회귀처럼 바로 결과를 출력하지 않고 결괏값의 로지스틱을 출력</a:t>
            </a:r>
            <a:r>
              <a:rPr lang="en-US" altLang="ko-KR" dirty="0"/>
              <a:t>(S</a:t>
            </a:r>
            <a:r>
              <a:rPr lang="ko-KR" altLang="en-US" dirty="0"/>
              <a:t>자 형태의 시그모이드 함수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훈련과 비용 함수</a:t>
            </a:r>
            <a:endParaRPr lang="en-US" altLang="ko-KR" dirty="0"/>
          </a:p>
          <a:p>
            <a:pPr lvl="2"/>
            <a:r>
              <a:rPr lang="ko-KR" altLang="en-US" dirty="0"/>
              <a:t>훈련의 목적은 양성 샘플</a:t>
            </a:r>
            <a:r>
              <a:rPr lang="en-US" altLang="ko-KR" dirty="0"/>
              <a:t>(</a:t>
            </a:r>
            <a:r>
              <a:rPr lang="en-US" altLang="ko-KR" i="1" dirty="0"/>
              <a:t>y</a:t>
            </a:r>
            <a:r>
              <a:rPr lang="en-US" altLang="ko-KR" dirty="0"/>
              <a:t>=1)</a:t>
            </a:r>
            <a:r>
              <a:rPr lang="ko-KR" altLang="en-US" dirty="0"/>
              <a:t>에 대해서는 높은 확률을 추정하고 음성 샘플</a:t>
            </a:r>
            <a:r>
              <a:rPr lang="en-US" altLang="ko-KR" dirty="0"/>
              <a:t>(</a:t>
            </a:r>
            <a:r>
              <a:rPr lang="en-US" altLang="ko-KR" i="1" dirty="0"/>
              <a:t>y</a:t>
            </a:r>
            <a:r>
              <a:rPr lang="en-US" altLang="ko-KR" dirty="0"/>
              <a:t>=0)</a:t>
            </a:r>
            <a:r>
              <a:rPr lang="ko-KR" altLang="en-US" dirty="0"/>
              <a:t>에 대해서는 낮은 확률을 추정하는 모델의 파라미터 벡터 </a:t>
            </a:r>
            <a:r>
              <a:rPr lang="en-US" altLang="ko-KR" i="1" dirty="0"/>
              <a:t>θ</a:t>
            </a:r>
            <a:r>
              <a:rPr lang="ko-KR" altLang="en-US" dirty="0"/>
              <a:t>를 찾는 것</a:t>
            </a:r>
            <a:endParaRPr lang="en-US" altLang="ko-KR" dirty="0"/>
          </a:p>
          <a:p>
            <a:pPr lvl="1"/>
            <a:r>
              <a:rPr lang="ko-KR" altLang="en-US" dirty="0"/>
              <a:t>결정 경계</a:t>
            </a:r>
            <a:endParaRPr lang="en-US" altLang="ko-KR" dirty="0"/>
          </a:p>
          <a:p>
            <a:pPr lvl="2"/>
            <a:r>
              <a:rPr lang="ko-KR" altLang="en-US" dirty="0"/>
              <a:t>세 종류의 붓꽃</a:t>
            </a:r>
            <a:endParaRPr lang="en-US" altLang="ko-KR" dirty="0"/>
          </a:p>
          <a:p>
            <a:pPr lvl="1"/>
            <a:r>
              <a:rPr lang="ko-KR" altLang="en-US" dirty="0"/>
              <a:t>소프트맥스 회귀</a:t>
            </a:r>
            <a:endParaRPr lang="en-US" altLang="ko-KR" dirty="0"/>
          </a:p>
          <a:p>
            <a:pPr lvl="2"/>
            <a:r>
              <a:rPr lang="ko-KR" altLang="en-US" dirty="0"/>
              <a:t>로지스틱 회귀 모델은</a:t>
            </a:r>
            <a:r>
              <a:rPr lang="en-US" altLang="ko-KR" dirty="0"/>
              <a:t> </a:t>
            </a:r>
            <a:r>
              <a:rPr lang="ko-KR" altLang="en-US" dirty="0"/>
              <a:t>여러 개의 이진 분류기를 훈련시켜 연결하지 않고 직접 다중 클래스를 지원하도록 일반화될 수 있으며</a:t>
            </a:r>
            <a:r>
              <a:rPr lang="en-US" altLang="ko-KR" dirty="0"/>
              <a:t>, </a:t>
            </a:r>
            <a:r>
              <a:rPr lang="ko-KR" altLang="en-US" dirty="0"/>
              <a:t>이를 소프트맥스 회귀</a:t>
            </a:r>
            <a:r>
              <a:rPr lang="en-US" altLang="ko-KR" dirty="0"/>
              <a:t> </a:t>
            </a:r>
            <a:r>
              <a:rPr lang="ko-KR" altLang="en-US" dirty="0"/>
              <a:t>또는 다항 로지스틱 회귀라 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4-6</a:t>
            </a:r>
            <a:r>
              <a:rPr lang="ko-KR" altLang="en-US" dirty="0"/>
              <a:t> 로지스틱 회귀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18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2-1</a:t>
            </a:r>
            <a:r>
              <a:rPr lang="ko-KR" altLang="en-US" dirty="0"/>
              <a:t> 실제 데이터로 작업하기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275" y="942975"/>
            <a:ext cx="6267450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4245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70685"/>
          </a:xfrm>
        </p:spPr>
        <p:txBody>
          <a:bodyPr>
            <a:normAutofit/>
          </a:bodyPr>
          <a:lstStyle/>
          <a:p>
            <a:r>
              <a:rPr lang="ko-KR" altLang="en-US" dirty="0"/>
              <a:t>로지스틱 회귀</a:t>
            </a:r>
            <a:r>
              <a:rPr lang="en-US" altLang="ko-KR" dirty="0"/>
              <a:t>(</a:t>
            </a:r>
            <a:r>
              <a:rPr lang="ko-KR" altLang="en-US" dirty="0"/>
              <a:t>또는 로짓 회귀 샘플이 특정 클래스에 속할 확률을 추정하는 데 널리 사용</a:t>
            </a:r>
            <a:endParaRPr lang="en-US" altLang="ko-KR" dirty="0"/>
          </a:p>
          <a:p>
            <a:pPr lvl="2"/>
            <a:r>
              <a:rPr lang="ko-KR" altLang="en-US" dirty="0"/>
              <a:t>예를 들면 이 이메일이 스팸일 확률은 얼마인가</a:t>
            </a:r>
            <a:r>
              <a:rPr lang="en-US" altLang="ko-KR" dirty="0"/>
              <a:t>? </a:t>
            </a:r>
            <a:r>
              <a:rPr lang="ko-KR" altLang="en-US" dirty="0"/>
              <a:t>추정 확률이 </a:t>
            </a:r>
            <a:r>
              <a:rPr lang="en-US" altLang="ko-KR" dirty="0"/>
              <a:t>50%</a:t>
            </a:r>
            <a:r>
              <a:rPr lang="ko-KR" altLang="en-US" dirty="0"/>
              <a:t>가 넘으면 모델은 그 샘플이 해당 클래스에 속한다고 예측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레이블이 ‘</a:t>
            </a:r>
            <a:r>
              <a:rPr lang="en-US" altLang="ko-KR" dirty="0"/>
              <a:t>1</a:t>
            </a:r>
            <a:r>
              <a:rPr lang="ko-KR" altLang="en-US" dirty="0"/>
              <a:t>’인 양성 클래스</a:t>
            </a:r>
            <a:r>
              <a:rPr lang="en-US" altLang="ko-KR" dirty="0"/>
              <a:t>, </a:t>
            </a:r>
            <a:r>
              <a:rPr lang="ko-KR" altLang="en-US" dirty="0"/>
              <a:t>아니면 ‘</a:t>
            </a:r>
            <a:r>
              <a:rPr lang="en-US" altLang="ko-KR" dirty="0"/>
              <a:t>0</a:t>
            </a:r>
            <a:r>
              <a:rPr lang="ko-KR" altLang="en-US" dirty="0"/>
              <a:t>’인 음성 클래스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확률 추정</a:t>
            </a:r>
            <a:endParaRPr lang="en-US" altLang="ko-KR" dirty="0"/>
          </a:p>
          <a:p>
            <a:pPr lvl="2"/>
            <a:r>
              <a:rPr lang="ko-KR" altLang="en-US" dirty="0"/>
              <a:t>선형 회귀 모델과 같이 로지스틱 회귀 모델은 입력 특성의 가중치 합을 계산하고 편향을 더함</a:t>
            </a:r>
            <a:r>
              <a:rPr lang="en-US" altLang="ko-KR" dirty="0"/>
              <a:t>. </a:t>
            </a:r>
            <a:r>
              <a:rPr lang="ko-KR" altLang="en-US" dirty="0"/>
              <a:t>대신 선형 회귀처럼 바로 결과를 출력하지 않고 결괏값의 로지스틱을 출력</a:t>
            </a:r>
            <a:r>
              <a:rPr lang="en-US" altLang="ko-KR" dirty="0"/>
              <a:t>(S</a:t>
            </a:r>
            <a:r>
              <a:rPr lang="ko-KR" altLang="en-US" dirty="0"/>
              <a:t>자 형태의 시그모이드 함수</a:t>
            </a:r>
            <a:r>
              <a:rPr lang="en-US" altLang="ko-KR" dirty="0"/>
              <a:t>)</a:t>
            </a: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4-6</a:t>
            </a:r>
            <a:r>
              <a:rPr lang="ko-KR" altLang="en-US" dirty="0"/>
              <a:t> 로지스틱 회귀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7D02D0-4263-4AF5-AC9F-DCB6B3063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558" y="3084717"/>
            <a:ext cx="3486893" cy="6327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1F453D-22E8-43F1-8787-533F5D65C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652" y="3084717"/>
            <a:ext cx="1771603" cy="9699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FFF6A6-DA38-47AD-9FC5-6A90F7746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804" y="3955793"/>
            <a:ext cx="6899465" cy="269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85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70685"/>
          </a:xfrm>
        </p:spPr>
        <p:txBody>
          <a:bodyPr>
            <a:normAutofit/>
          </a:bodyPr>
          <a:lstStyle/>
          <a:p>
            <a:r>
              <a:rPr lang="ko-KR" altLang="en-US" dirty="0"/>
              <a:t>로지스틱 회귀</a:t>
            </a:r>
            <a:r>
              <a:rPr lang="en-US" altLang="ko-KR" dirty="0"/>
              <a:t>(</a:t>
            </a:r>
            <a:r>
              <a:rPr lang="ko-KR" altLang="en-US" dirty="0"/>
              <a:t>또는 로짓 회귀 샘플이 특정 클래스에 속할 확률을 추정하는 데 널리 사용</a:t>
            </a:r>
            <a:endParaRPr lang="en-US" altLang="ko-KR" dirty="0"/>
          </a:p>
          <a:p>
            <a:pPr lvl="2"/>
            <a:r>
              <a:rPr lang="ko-KR" altLang="en-US" dirty="0"/>
              <a:t>예를 들면 이 이메일이 스팸일 확률은 얼마인가</a:t>
            </a:r>
            <a:r>
              <a:rPr lang="en-US" altLang="ko-KR" dirty="0"/>
              <a:t>? </a:t>
            </a:r>
            <a:r>
              <a:rPr lang="ko-KR" altLang="en-US" dirty="0"/>
              <a:t>추정 확률이 </a:t>
            </a:r>
            <a:r>
              <a:rPr lang="en-US" altLang="ko-KR" dirty="0"/>
              <a:t>50%</a:t>
            </a:r>
            <a:r>
              <a:rPr lang="ko-KR" altLang="en-US" dirty="0"/>
              <a:t>가 넘으면 모델은 그 샘플이 해당 클래스에 속한다고 예측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레이블이 ‘</a:t>
            </a:r>
            <a:r>
              <a:rPr lang="en-US" altLang="ko-KR" dirty="0"/>
              <a:t>1</a:t>
            </a:r>
            <a:r>
              <a:rPr lang="ko-KR" altLang="en-US" dirty="0"/>
              <a:t>’인 양성 클래스</a:t>
            </a:r>
            <a:r>
              <a:rPr lang="en-US" altLang="ko-KR" dirty="0"/>
              <a:t>, </a:t>
            </a:r>
            <a:r>
              <a:rPr lang="ko-KR" altLang="en-US" dirty="0"/>
              <a:t>아니면 ‘</a:t>
            </a:r>
            <a:r>
              <a:rPr lang="en-US" altLang="ko-KR" dirty="0"/>
              <a:t>0</a:t>
            </a:r>
            <a:r>
              <a:rPr lang="ko-KR" altLang="en-US" dirty="0"/>
              <a:t>’인 음성 클래스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훈련과 비용 함수</a:t>
            </a:r>
            <a:endParaRPr lang="en-US" altLang="ko-KR" dirty="0"/>
          </a:p>
          <a:p>
            <a:pPr lvl="2"/>
            <a:r>
              <a:rPr lang="ko-KR" altLang="en-US" dirty="0"/>
              <a:t>훈련의 목적은 양성 샘플</a:t>
            </a:r>
            <a:r>
              <a:rPr lang="en-US" altLang="ko-KR" dirty="0"/>
              <a:t>(</a:t>
            </a:r>
            <a:r>
              <a:rPr lang="en-US" altLang="ko-KR" i="1" dirty="0"/>
              <a:t>y</a:t>
            </a:r>
            <a:r>
              <a:rPr lang="en-US" altLang="ko-KR" dirty="0"/>
              <a:t>=1)</a:t>
            </a:r>
            <a:r>
              <a:rPr lang="ko-KR" altLang="en-US" dirty="0"/>
              <a:t>에 대해서는 높은 확률을 추정하고 음성 샘플</a:t>
            </a:r>
            <a:r>
              <a:rPr lang="en-US" altLang="ko-KR" dirty="0"/>
              <a:t>(</a:t>
            </a:r>
            <a:r>
              <a:rPr lang="en-US" altLang="ko-KR" i="1" dirty="0"/>
              <a:t>y</a:t>
            </a:r>
            <a:r>
              <a:rPr lang="en-US" altLang="ko-KR" dirty="0"/>
              <a:t>=0)</a:t>
            </a:r>
            <a:r>
              <a:rPr lang="ko-KR" altLang="en-US" dirty="0"/>
              <a:t>에 대해서는 낮은 확률을 추정하는 모델의 파라미터 벡터 </a:t>
            </a:r>
            <a:r>
              <a:rPr lang="en-US" altLang="ko-KR" i="1" dirty="0"/>
              <a:t>θ</a:t>
            </a:r>
            <a:r>
              <a:rPr lang="ko-KR" altLang="en-US" dirty="0"/>
              <a:t>를 찾는 것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4-6</a:t>
            </a:r>
            <a:r>
              <a:rPr lang="ko-KR" altLang="en-US" dirty="0"/>
              <a:t> 로지스틱 회귀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EE36C8-6BBE-47B0-B73B-46177E1A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693" y="3250349"/>
            <a:ext cx="3086100" cy="1181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058154A-7DD0-43EA-AF3C-C65A22AA9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581" y="3250349"/>
            <a:ext cx="4781550" cy="10953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57F466-AAC4-4807-AED0-6C985413F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693" y="4852543"/>
            <a:ext cx="35052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15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70685"/>
          </a:xfrm>
        </p:spPr>
        <p:txBody>
          <a:bodyPr>
            <a:normAutofit/>
          </a:bodyPr>
          <a:lstStyle/>
          <a:p>
            <a:r>
              <a:rPr lang="ko-KR" altLang="en-US" dirty="0"/>
              <a:t>로지스틱 회귀</a:t>
            </a:r>
            <a:r>
              <a:rPr lang="en-US" altLang="ko-KR" dirty="0"/>
              <a:t>(</a:t>
            </a:r>
            <a:r>
              <a:rPr lang="ko-KR" altLang="en-US" dirty="0"/>
              <a:t>또는 로짓 회귀 샘플이 특정 클래스에 속할 확률을 추정하는 데 널리 사용</a:t>
            </a:r>
            <a:endParaRPr lang="en-US" altLang="ko-KR" dirty="0"/>
          </a:p>
          <a:p>
            <a:pPr lvl="2"/>
            <a:r>
              <a:rPr lang="ko-KR" altLang="en-US" dirty="0"/>
              <a:t>예를 들면 이 이메일이 스팸일 확률은 얼마인가</a:t>
            </a:r>
            <a:r>
              <a:rPr lang="en-US" altLang="ko-KR" dirty="0"/>
              <a:t>? </a:t>
            </a:r>
            <a:r>
              <a:rPr lang="ko-KR" altLang="en-US" dirty="0"/>
              <a:t>추정 확률이 </a:t>
            </a:r>
            <a:r>
              <a:rPr lang="en-US" altLang="ko-KR" dirty="0"/>
              <a:t>50%</a:t>
            </a:r>
            <a:r>
              <a:rPr lang="ko-KR" altLang="en-US" dirty="0"/>
              <a:t>가 넘으면 모델은 그 샘플이 해당 클래스에 속한다고 예측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레이블이 ‘</a:t>
            </a:r>
            <a:r>
              <a:rPr lang="en-US" altLang="ko-KR" dirty="0"/>
              <a:t>1</a:t>
            </a:r>
            <a:r>
              <a:rPr lang="ko-KR" altLang="en-US" dirty="0"/>
              <a:t>’인 양성 클래스</a:t>
            </a:r>
            <a:r>
              <a:rPr lang="en-US" altLang="ko-KR" dirty="0"/>
              <a:t>, </a:t>
            </a:r>
            <a:r>
              <a:rPr lang="ko-KR" altLang="en-US" dirty="0"/>
              <a:t>아니면 ‘</a:t>
            </a:r>
            <a:r>
              <a:rPr lang="en-US" altLang="ko-KR" dirty="0"/>
              <a:t>0</a:t>
            </a:r>
            <a:r>
              <a:rPr lang="ko-KR" altLang="en-US" dirty="0"/>
              <a:t>’인 음성 클래스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결정 경계</a:t>
            </a:r>
            <a:endParaRPr lang="en-US" altLang="ko-KR" dirty="0"/>
          </a:p>
          <a:p>
            <a:pPr lvl="2"/>
            <a:r>
              <a:rPr lang="ko-KR" altLang="en-US" dirty="0" err="1"/>
              <a:t>로지스텍</a:t>
            </a:r>
            <a:r>
              <a:rPr lang="ko-KR" altLang="en-US" dirty="0"/>
              <a:t> 회귀 모델 훈련하기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꽃잎의 너비가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ITC Garamond Std"/>
              </a:rPr>
              <a:t>0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~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ITC Garamond Std"/>
              </a:rPr>
              <a:t>3cm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인 꽃에 대한</a:t>
            </a:r>
            <a:br>
              <a:rPr lang="en-US" altLang="ko-KR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</a:b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 모델의 추정 확률을 계산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4-6</a:t>
            </a:r>
            <a:r>
              <a:rPr lang="ko-KR" altLang="en-US" dirty="0"/>
              <a:t> 로지스틱 회귀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044027-9702-42C0-9014-C41C7E61C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782" y="1821557"/>
            <a:ext cx="5772051" cy="30303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ABF148B-089C-4D7F-8784-1A578C167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152" y="2679496"/>
            <a:ext cx="4143375" cy="13144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1B613F-3963-4316-894D-2D819A06A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152" y="4895333"/>
            <a:ext cx="524827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6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CED5F0-6BC3-400E-A5A9-146EF2461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4-6</a:t>
            </a:r>
            <a:r>
              <a:rPr lang="ko-KR" altLang="en-US" dirty="0"/>
              <a:t> 로지스틱 회귀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047B6C-22C1-46E3-BCCE-F7288C6F1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659250-B157-43D6-97EE-429DEB7CD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566" y="1031365"/>
            <a:ext cx="5781763" cy="24710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2AC30D3-B5F8-4090-BBB2-47FF5B5BD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566" y="3704626"/>
            <a:ext cx="5802043" cy="258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41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70685"/>
          </a:xfrm>
        </p:spPr>
        <p:txBody>
          <a:bodyPr>
            <a:normAutofit/>
          </a:bodyPr>
          <a:lstStyle/>
          <a:p>
            <a:r>
              <a:rPr lang="ko-KR" altLang="en-US" dirty="0"/>
              <a:t>로지스틱 회귀</a:t>
            </a:r>
            <a:r>
              <a:rPr lang="en-US" altLang="ko-KR" dirty="0"/>
              <a:t>(</a:t>
            </a:r>
            <a:r>
              <a:rPr lang="ko-KR" altLang="en-US" dirty="0"/>
              <a:t>또는 로짓 회귀 샘플이 특정 클래스에 속할 확률을 추정하는 데 널리 사용</a:t>
            </a:r>
            <a:endParaRPr lang="en-US" altLang="ko-KR" dirty="0"/>
          </a:p>
          <a:p>
            <a:pPr lvl="2"/>
            <a:r>
              <a:rPr lang="ko-KR" altLang="en-US" dirty="0"/>
              <a:t>예를 들면 이 이메일이 스팸일 확률은 얼마인가</a:t>
            </a:r>
            <a:r>
              <a:rPr lang="en-US" altLang="ko-KR" dirty="0"/>
              <a:t>? </a:t>
            </a:r>
            <a:r>
              <a:rPr lang="ko-KR" altLang="en-US" dirty="0"/>
              <a:t>추정 확률이 </a:t>
            </a:r>
            <a:r>
              <a:rPr lang="en-US" altLang="ko-KR" dirty="0"/>
              <a:t>50%</a:t>
            </a:r>
            <a:r>
              <a:rPr lang="ko-KR" altLang="en-US" dirty="0"/>
              <a:t>가 넘으면 모델은 그 샘플이 해당 클래스에 속한다고 예측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레이블이 ‘</a:t>
            </a:r>
            <a:r>
              <a:rPr lang="en-US" altLang="ko-KR" dirty="0"/>
              <a:t>1</a:t>
            </a:r>
            <a:r>
              <a:rPr lang="ko-KR" altLang="en-US" dirty="0"/>
              <a:t>’인 양성 클래스</a:t>
            </a:r>
            <a:r>
              <a:rPr lang="en-US" altLang="ko-KR" dirty="0"/>
              <a:t>, </a:t>
            </a:r>
            <a:r>
              <a:rPr lang="ko-KR" altLang="en-US" dirty="0"/>
              <a:t>아니면 ‘</a:t>
            </a:r>
            <a:r>
              <a:rPr lang="en-US" altLang="ko-KR" dirty="0"/>
              <a:t>0</a:t>
            </a:r>
            <a:r>
              <a:rPr lang="ko-KR" altLang="en-US" dirty="0"/>
              <a:t>’인 음성 클래스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소프트맥스</a:t>
            </a:r>
            <a:r>
              <a:rPr lang="ko-KR" altLang="en-US" dirty="0"/>
              <a:t> 회귀</a:t>
            </a:r>
            <a:endParaRPr lang="en-US" altLang="ko-KR" dirty="0"/>
          </a:p>
          <a:p>
            <a:pPr lvl="2"/>
            <a:r>
              <a:rPr lang="ko-KR" altLang="en-US" dirty="0"/>
              <a:t>로지스틱 회귀 모델은</a:t>
            </a:r>
            <a:r>
              <a:rPr lang="en-US" altLang="ko-KR" dirty="0"/>
              <a:t> </a:t>
            </a:r>
            <a:r>
              <a:rPr lang="ko-KR" altLang="en-US" dirty="0"/>
              <a:t>여러 개의 이진 분류기를 훈련시켜 연결하지 않고 직접 다중 클래스를 지원하도록 일반화될 수 있으며</a:t>
            </a:r>
            <a:r>
              <a:rPr lang="en-US" altLang="ko-KR" dirty="0"/>
              <a:t>, </a:t>
            </a:r>
            <a:r>
              <a:rPr lang="ko-KR" altLang="en-US" dirty="0"/>
              <a:t>이를 소프트맥스 회귀</a:t>
            </a:r>
            <a:r>
              <a:rPr lang="en-US" altLang="ko-KR" dirty="0"/>
              <a:t> </a:t>
            </a:r>
            <a:r>
              <a:rPr lang="ko-KR" altLang="en-US" dirty="0"/>
              <a:t>또는 다항 로지스틱 회귀라 함</a:t>
            </a:r>
            <a:endParaRPr lang="en-US" altLang="ko-KR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4-6</a:t>
            </a:r>
            <a:r>
              <a:rPr lang="ko-KR" altLang="en-US" dirty="0"/>
              <a:t> 로지스틱 회귀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42BFBF-4A6D-404C-B9C4-F9C886455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78" y="3206707"/>
            <a:ext cx="2971800" cy="838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88DB1F-2F56-4D08-85AC-8564699FB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734" y="3171092"/>
            <a:ext cx="3143250" cy="1257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786218-2043-423D-8BC2-3E4134EC4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24" y="4429851"/>
            <a:ext cx="5235474" cy="9358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A2EA54-A810-4185-B772-9E48179FA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5734" y="4375599"/>
            <a:ext cx="2990850" cy="10763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A28DACE-1577-46AF-AB31-5A7418816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826" y="5598121"/>
            <a:ext cx="4114800" cy="9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473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ko-Kore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11225" y="814388"/>
            <a:ext cx="11280775" cy="13543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CHAPTER 05: </a:t>
            </a:r>
            <a:r>
              <a:rPr lang="ko-KR" altLang="en-US" dirty="0"/>
              <a:t>서포트 벡터 머신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0B1B5-3110-43A4-8AEC-886CC2D20C21}"/>
              </a:ext>
            </a:extLst>
          </p:cNvPr>
          <p:cNvSpPr txBox="1"/>
          <p:nvPr/>
        </p:nvSpPr>
        <p:spPr>
          <a:xfrm>
            <a:off x="1195754" y="2317102"/>
            <a:ext cx="10034954" cy="2868406"/>
          </a:xfrm>
          <a:prstGeom prst="rect">
            <a:avLst/>
          </a:prstGeom>
          <a:noFill/>
        </p:spPr>
        <p:txBody>
          <a:bodyPr wrap="square" numCol="1" spcCol="360000" rtlCol="0">
            <a:noAutofit/>
          </a:bodyPr>
          <a:lstStyle/>
          <a:p>
            <a:r>
              <a:rPr lang="en-US" altLang="ko-KR" sz="2000" dirty="0"/>
              <a:t>SECTION 5-1   </a:t>
            </a:r>
            <a:r>
              <a:rPr lang="ko-KR" altLang="en-US" sz="2000" dirty="0"/>
              <a:t>선형 </a:t>
            </a:r>
            <a:r>
              <a:rPr lang="en-US" altLang="ko-KR" sz="2000" dirty="0"/>
              <a:t>SVM </a:t>
            </a:r>
            <a:r>
              <a:rPr lang="ko-KR" altLang="en-US" sz="2000" dirty="0"/>
              <a:t>분류</a:t>
            </a:r>
            <a:r>
              <a:rPr lang="en-US" altLang="ko-KR" sz="2000" dirty="0"/>
              <a:t> </a:t>
            </a:r>
          </a:p>
          <a:p>
            <a:r>
              <a:rPr lang="en-US" altLang="ko-KR" sz="2000" dirty="0"/>
              <a:t>SECTION 5-2   </a:t>
            </a:r>
            <a:r>
              <a:rPr lang="ko-KR" altLang="en-US" sz="2000" dirty="0"/>
              <a:t>비선형 </a:t>
            </a:r>
            <a:r>
              <a:rPr lang="en-US" altLang="ko-KR" sz="2000" dirty="0"/>
              <a:t>SVM </a:t>
            </a:r>
            <a:r>
              <a:rPr lang="ko-KR" altLang="en-US" sz="2000" dirty="0"/>
              <a:t>분류</a:t>
            </a:r>
            <a:endParaRPr lang="en-US" altLang="ko-KR" sz="2000" dirty="0"/>
          </a:p>
          <a:p>
            <a:r>
              <a:rPr lang="en-US" altLang="ko-KR" sz="2000" dirty="0"/>
              <a:t>SECTION 5-3   SVM </a:t>
            </a:r>
            <a:r>
              <a:rPr lang="ko-KR" altLang="en-US" sz="2000" dirty="0"/>
              <a:t>회귀</a:t>
            </a:r>
            <a:endParaRPr lang="en-US" altLang="ko-KR" sz="2000" dirty="0"/>
          </a:p>
          <a:p>
            <a:r>
              <a:rPr lang="en-US" altLang="ko-KR" sz="2000" dirty="0"/>
              <a:t>SECTION 5-4   SVM </a:t>
            </a:r>
            <a:r>
              <a:rPr lang="ko-KR" altLang="en-US" sz="2000" dirty="0"/>
              <a:t>이론</a:t>
            </a:r>
            <a:endParaRPr lang="en-US" altLang="ko-KR" sz="2000" dirty="0"/>
          </a:p>
          <a:p>
            <a:r>
              <a:rPr lang="en-US" altLang="ko-KR" sz="2000" dirty="0"/>
              <a:t>SECTION 5-5   </a:t>
            </a:r>
            <a:r>
              <a:rPr lang="ko-KR" altLang="en-US" sz="2000" dirty="0"/>
              <a:t>연습문제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79972258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ore-KR" sz="3600" b="1" dirty="0">
                <a:cs typeface="+mj-cs"/>
              </a:rPr>
              <a:t>CHAPTER </a:t>
            </a:r>
            <a:r>
              <a:rPr lang="en-US" sz="3600" b="1" dirty="0">
                <a:cs typeface="+mj-cs"/>
              </a:rPr>
              <a:t>05</a:t>
            </a:r>
            <a:r>
              <a:rPr lang="en-US" altLang="ko-KR" sz="3600" b="1" dirty="0">
                <a:cs typeface="+mj-cs"/>
              </a:rPr>
              <a:t> </a:t>
            </a:r>
            <a:r>
              <a:rPr lang="ko-KR" altLang="en-US" sz="3600" b="1" dirty="0">
                <a:cs typeface="+mj-cs"/>
              </a:rPr>
              <a:t>서포트 벡터 머신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CBA41-B0B5-444D-A186-6592307FAB7C}"/>
              </a:ext>
            </a:extLst>
          </p:cNvPr>
          <p:cNvSpPr txBox="1"/>
          <p:nvPr/>
        </p:nvSpPr>
        <p:spPr>
          <a:xfrm>
            <a:off x="630465" y="3991169"/>
            <a:ext cx="1032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SVM</a:t>
            </a:r>
            <a:r>
              <a:rPr lang="ko-KR" altLang="en-US" sz="1600" dirty="0"/>
              <a:t>의 핵심 개념</a:t>
            </a:r>
            <a:r>
              <a:rPr lang="en-US" altLang="ko-KR" sz="1600" dirty="0"/>
              <a:t>, </a:t>
            </a:r>
            <a:r>
              <a:rPr lang="ko-KR" altLang="en-US" sz="1600" dirty="0"/>
              <a:t>사용 방법</a:t>
            </a:r>
            <a:r>
              <a:rPr lang="en-US" altLang="ko-KR" sz="1600" dirty="0"/>
              <a:t>, </a:t>
            </a:r>
            <a:r>
              <a:rPr lang="ko-KR" altLang="en-US" sz="1600" dirty="0"/>
              <a:t>작동 원리 학습</a:t>
            </a:r>
          </a:p>
        </p:txBody>
      </p:sp>
    </p:spTree>
    <p:extLst>
      <p:ext uri="{BB962C8B-B14F-4D97-AF65-F5344CB8AC3E}">
        <p14:creationId xmlns:p14="http://schemas.microsoft.com/office/powerpoint/2010/main" val="4921145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5-1</a:t>
            </a:r>
            <a:r>
              <a:rPr lang="ko-KR" altLang="en-US" dirty="0"/>
              <a:t> 선형 </a:t>
            </a:r>
            <a:r>
              <a:rPr lang="en-US" altLang="ko-KR" dirty="0"/>
              <a:t>SVM </a:t>
            </a:r>
            <a:r>
              <a:rPr lang="ko-KR" altLang="en-US" dirty="0"/>
              <a:t>분류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2115762"/>
          </a:xfrm>
        </p:spPr>
        <p:txBody>
          <a:bodyPr>
            <a:normAutofit/>
          </a:bodyPr>
          <a:lstStyle/>
          <a:p>
            <a:r>
              <a:rPr lang="ko-KR" altLang="en-US" dirty="0"/>
              <a:t>서포트 벡터 머신</a:t>
            </a:r>
            <a:r>
              <a:rPr lang="en-US" altLang="ko-KR" dirty="0"/>
              <a:t>(SVM):</a:t>
            </a:r>
            <a:r>
              <a:rPr lang="ko-KR" altLang="en-US" dirty="0"/>
              <a:t> 매우 강력하고 선형이나 비선형 분류</a:t>
            </a:r>
            <a:r>
              <a:rPr lang="en-US" altLang="ko-KR" dirty="0"/>
              <a:t>, </a:t>
            </a:r>
            <a:r>
              <a:rPr lang="ko-KR" altLang="en-US" dirty="0"/>
              <a:t>회귀</a:t>
            </a:r>
            <a:r>
              <a:rPr lang="en-US" altLang="ko-KR" dirty="0"/>
              <a:t>, </a:t>
            </a:r>
            <a:r>
              <a:rPr lang="ko-KR" altLang="en-US" dirty="0"/>
              <a:t>이상치 탐색에도 사용할 수 있는 다목적 머신러닝 모델</a:t>
            </a:r>
            <a:endParaRPr lang="en-US" altLang="ko-KR" dirty="0"/>
          </a:p>
          <a:p>
            <a:pPr lvl="1"/>
            <a:r>
              <a:rPr lang="ko-KR" altLang="en-US" dirty="0"/>
              <a:t>소프트 마진 분류</a:t>
            </a:r>
            <a:endParaRPr lang="en-US" altLang="ko-KR" dirty="0"/>
          </a:p>
          <a:p>
            <a:pPr lvl="2"/>
            <a:r>
              <a:rPr lang="ko-KR" altLang="en-US" dirty="0"/>
              <a:t>라지 마진 분류</a:t>
            </a:r>
            <a:endParaRPr lang="en-US" altLang="ko-KR" dirty="0"/>
          </a:p>
          <a:p>
            <a:pPr lvl="2"/>
            <a:r>
              <a:rPr lang="ko-KR" altLang="en-US" dirty="0"/>
              <a:t>소프트 마진 분류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9AB08-BAAE-43A8-9144-7D0079FB4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249" y="1739857"/>
            <a:ext cx="7372350" cy="1885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A92F25-25AD-4B16-BD60-9EDD92995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969" y="3855619"/>
            <a:ext cx="6775940" cy="193472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CB1D8E-B680-4E6A-B769-C1DAD105E854}"/>
              </a:ext>
            </a:extLst>
          </p:cNvPr>
          <p:cNvSpPr/>
          <p:nvPr/>
        </p:nvSpPr>
        <p:spPr>
          <a:xfrm>
            <a:off x="5369798" y="5752080"/>
            <a:ext cx="45865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▲ 그림 </a:t>
            </a:r>
            <a:r>
              <a:rPr lang="en-US" altLang="ko-KR" sz="1400" dirty="0">
                <a:latin typeface="+mn-ea"/>
              </a:rPr>
              <a:t>5-4 </a:t>
            </a:r>
            <a:r>
              <a:rPr lang="ko-KR" altLang="en-US" sz="1400" dirty="0">
                <a:latin typeface="+mn-ea"/>
              </a:rPr>
              <a:t>넓은 마진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왼쪽</a:t>
            </a:r>
            <a:r>
              <a:rPr lang="en-US" altLang="ko-KR" sz="1400" dirty="0">
                <a:latin typeface="+mn-ea"/>
              </a:rPr>
              <a:t>) </a:t>
            </a:r>
            <a:r>
              <a:rPr lang="ko-KR" altLang="en-US" sz="1400" dirty="0">
                <a:latin typeface="+mn-ea"/>
              </a:rPr>
              <a:t>대 적은 마진 오류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오른쪽</a:t>
            </a:r>
            <a:r>
              <a:rPr lang="en-US" altLang="ko-KR" sz="1400" dirty="0">
                <a:latin typeface="+mn-ea"/>
              </a:rPr>
              <a:t>)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7691B7-2DFF-49D8-851C-C283AA8592AF}"/>
              </a:ext>
            </a:extLst>
          </p:cNvPr>
          <p:cNvSpPr/>
          <p:nvPr/>
        </p:nvSpPr>
        <p:spPr>
          <a:xfrm>
            <a:off x="5571966" y="3632134"/>
            <a:ext cx="33457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▲ 그림 </a:t>
            </a:r>
            <a:r>
              <a:rPr lang="en-US" altLang="ko-KR" sz="1400" dirty="0">
                <a:latin typeface="+mn-ea"/>
              </a:rPr>
              <a:t>5-3 </a:t>
            </a:r>
            <a:r>
              <a:rPr lang="ko-KR" altLang="en-US" sz="1400" dirty="0">
                <a:latin typeface="+mn-ea"/>
              </a:rPr>
              <a:t>이상치에 민감한 하드 마진</a:t>
            </a:r>
          </a:p>
        </p:txBody>
      </p:sp>
    </p:spTree>
    <p:extLst>
      <p:ext uri="{BB962C8B-B14F-4D97-AF65-F5344CB8AC3E}">
        <p14:creationId xmlns:p14="http://schemas.microsoft.com/office/powerpoint/2010/main" val="1493998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4108685"/>
          </a:xfrm>
        </p:spPr>
        <p:txBody>
          <a:bodyPr>
            <a:normAutofit/>
          </a:bodyPr>
          <a:lstStyle/>
          <a:p>
            <a:r>
              <a:rPr lang="ko-KR" altLang="en-US" dirty="0"/>
              <a:t>비선형 데이터셋을 다루는 한 가지 방법은</a:t>
            </a:r>
            <a:r>
              <a:rPr lang="en-US" altLang="ko-KR" dirty="0"/>
              <a:t> </a:t>
            </a:r>
            <a:r>
              <a:rPr lang="ko-KR" altLang="en-US" dirty="0"/>
              <a:t>다항 특성과 같은 특성을 더 추가하는 것 </a:t>
            </a:r>
            <a:endParaRPr lang="en-US" altLang="ko-KR" dirty="0"/>
          </a:p>
          <a:p>
            <a:pPr lvl="1"/>
            <a:r>
              <a:rPr lang="ko-KR" altLang="en-US" dirty="0"/>
              <a:t>다항식 커널</a:t>
            </a:r>
            <a:endParaRPr lang="en-US" altLang="ko-KR" dirty="0"/>
          </a:p>
          <a:p>
            <a:pPr lvl="1"/>
            <a:r>
              <a:rPr lang="ko-KR" altLang="en-US" dirty="0"/>
              <a:t>유사도 특성</a:t>
            </a:r>
            <a:endParaRPr lang="en-US" altLang="ko-KR" dirty="0"/>
          </a:p>
          <a:p>
            <a:pPr lvl="1"/>
            <a:r>
              <a:rPr lang="ko-KR" altLang="en-US" dirty="0"/>
              <a:t>가우시안 </a:t>
            </a:r>
            <a:r>
              <a:rPr lang="en-US" altLang="ko-KR" dirty="0"/>
              <a:t>RBF </a:t>
            </a:r>
            <a:r>
              <a:rPr lang="ko-KR" altLang="en-US" dirty="0"/>
              <a:t>커널</a:t>
            </a:r>
            <a:endParaRPr lang="en-US" altLang="ko-KR" dirty="0"/>
          </a:p>
          <a:p>
            <a:pPr lvl="1"/>
            <a:r>
              <a:rPr lang="ko-KR" altLang="en-US" dirty="0"/>
              <a:t>계산 복잡도</a:t>
            </a:r>
            <a:endParaRPr lang="en-US" altLang="ko-KR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F99328-A12E-425E-BCA3-40BD557D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5-2</a:t>
            </a:r>
            <a:r>
              <a:rPr lang="ko-KR" altLang="en-US" dirty="0"/>
              <a:t> 비선형 </a:t>
            </a:r>
            <a:r>
              <a:rPr lang="en-US" altLang="ko-KR" dirty="0"/>
              <a:t>SVM </a:t>
            </a:r>
            <a:r>
              <a:rPr lang="ko-KR" altLang="en-US" dirty="0"/>
              <a:t>분류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A25A4FD-BEBC-4438-9150-B99057FF3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368006"/>
              </p:ext>
            </p:extLst>
          </p:nvPr>
        </p:nvGraphicFramePr>
        <p:xfrm>
          <a:off x="2012532" y="3101978"/>
          <a:ext cx="7995137" cy="1952229"/>
        </p:xfrm>
        <a:graphic>
          <a:graphicData uri="http://schemas.openxmlformats.org/drawingml/2006/table">
            <a:tbl>
              <a:tblPr/>
              <a:tblGrid>
                <a:gridCol w="1735015">
                  <a:extLst>
                    <a:ext uri="{9D8B030D-6E8A-4147-A177-3AD203B41FA5}">
                      <a16:colId xmlns:a16="http://schemas.microsoft.com/office/drawing/2014/main" val="1190015786"/>
                    </a:ext>
                  </a:extLst>
                </a:gridCol>
                <a:gridCol w="2426677">
                  <a:extLst>
                    <a:ext uri="{9D8B030D-6E8A-4147-A177-3AD203B41FA5}">
                      <a16:colId xmlns:a16="http://schemas.microsoft.com/office/drawing/2014/main" val="1852768715"/>
                    </a:ext>
                  </a:extLst>
                </a:gridCol>
                <a:gridCol w="1148862">
                  <a:extLst>
                    <a:ext uri="{9D8B030D-6E8A-4147-A177-3AD203B41FA5}">
                      <a16:colId xmlns:a16="http://schemas.microsoft.com/office/drawing/2014/main" val="2178432614"/>
                    </a:ext>
                  </a:extLst>
                </a:gridCol>
                <a:gridCol w="1469921">
                  <a:extLst>
                    <a:ext uri="{9D8B030D-6E8A-4147-A177-3AD203B41FA5}">
                      <a16:colId xmlns:a16="http://schemas.microsoft.com/office/drawing/2014/main" val="3648909279"/>
                    </a:ext>
                  </a:extLst>
                </a:gridCol>
                <a:gridCol w="1214662">
                  <a:extLst>
                    <a:ext uri="{9D8B030D-6E8A-4147-A177-3AD203B41FA5}">
                      <a16:colId xmlns:a16="http://schemas.microsoft.com/office/drawing/2014/main" val="2799854659"/>
                    </a:ext>
                  </a:extLst>
                </a:gridCol>
              </a:tblGrid>
              <a:tr h="7343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파이썬 클래스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 복잡도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메모리 학습 지원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스케일 조정의 </a:t>
                      </a:r>
                      <a:b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필요성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커널 트릭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110643"/>
                  </a:ext>
                </a:extLst>
              </a:tr>
              <a:tr h="284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LinearSVC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O(m ×n)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아니오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아니오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183596"/>
                  </a:ext>
                </a:extLst>
              </a:tr>
              <a:tr h="284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SGD, Stochastic Gradient Descent</a:t>
                      </a:r>
                    </a:p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Classifier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O(m ×n)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아니오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2431011"/>
                  </a:ext>
                </a:extLst>
              </a:tr>
              <a:tr h="28412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O(m</a:t>
                      </a:r>
                      <a:r>
                        <a:rPr lang="pt-BR" sz="14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×n) ~ O(m</a:t>
                      </a:r>
                      <a:r>
                        <a:rPr lang="pt-BR" sz="14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×n)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아니오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56537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D14DDF44-3F18-419B-9314-4472F3F94BBE}"/>
              </a:ext>
            </a:extLst>
          </p:cNvPr>
          <p:cNvSpPr/>
          <p:nvPr/>
        </p:nvSpPr>
        <p:spPr>
          <a:xfrm>
            <a:off x="3854123" y="5054207"/>
            <a:ext cx="48077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▲ 표 </a:t>
            </a:r>
            <a:r>
              <a:rPr lang="en-US" altLang="ko-KR" sz="1400" dirty="0">
                <a:latin typeface="+mn-ea"/>
              </a:rPr>
              <a:t>5-1 SVM </a:t>
            </a:r>
            <a:r>
              <a:rPr lang="ko-KR" altLang="en-US" sz="1400" dirty="0">
                <a:latin typeface="+mn-ea"/>
              </a:rPr>
              <a:t>분류를 위한 사이킷런 파이썬 클래스 비교</a:t>
            </a:r>
          </a:p>
        </p:txBody>
      </p:sp>
    </p:spTree>
    <p:extLst>
      <p:ext uri="{BB962C8B-B14F-4D97-AF65-F5344CB8AC3E}">
        <p14:creationId xmlns:p14="http://schemas.microsoft.com/office/powerpoint/2010/main" val="4009079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4108685"/>
          </a:xfrm>
        </p:spPr>
        <p:txBody>
          <a:bodyPr>
            <a:normAutofit/>
          </a:bodyPr>
          <a:lstStyle/>
          <a:p>
            <a:r>
              <a:rPr lang="ko-KR" altLang="en-US" dirty="0"/>
              <a:t>비선형 데이터셋을 다루는 한 가지 방법은</a:t>
            </a:r>
            <a:r>
              <a:rPr lang="en-US" altLang="ko-KR" dirty="0"/>
              <a:t> </a:t>
            </a:r>
            <a:r>
              <a:rPr lang="ko-KR" altLang="en-US" dirty="0"/>
              <a:t>다항 특성과 같은 특성을 더 추가하는 것 </a:t>
            </a:r>
            <a:endParaRPr lang="en-US" altLang="ko-KR" dirty="0"/>
          </a:p>
          <a:p>
            <a:pPr lvl="1"/>
            <a:r>
              <a:rPr lang="ko-KR" altLang="en-US" dirty="0"/>
              <a:t>다항식 커널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다항식 특성을 추가하는 것은 간단하고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(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ITC Garamond Std"/>
              </a:rPr>
              <a:t>SVM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뿐만 아니라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)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모든 </a:t>
            </a:r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YoonV YoonMyungjo100Std_OTF"/>
              </a:rPr>
              <a:t>머신러닝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 알고리즘에서 잘 작동한다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.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하지만 낮은 차수의 다항식은 매우 복잡한 데이터셋을 잘 표현하지 못하고 높은 차수의 다항식은 굉장히 많은 특성을 추가하므로 모델을 느리게 만든다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YoonV YoonMyungjo100Std_OTF"/>
              </a:rPr>
              <a:t>.</a:t>
            </a:r>
            <a:endParaRPr lang="en-US" altLang="ko-KR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F99328-A12E-425E-BCA3-40BD557D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5-2</a:t>
            </a:r>
            <a:r>
              <a:rPr lang="ko-KR" altLang="en-US" dirty="0"/>
              <a:t> 비선형 </a:t>
            </a:r>
            <a:r>
              <a:rPr lang="en-US" altLang="ko-KR" dirty="0"/>
              <a:t>SVM </a:t>
            </a:r>
            <a:r>
              <a:rPr lang="ko-KR" altLang="en-US" dirty="0"/>
              <a:t>분류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98E4BE-16F8-4816-9963-83E282FAC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753" y="2682417"/>
            <a:ext cx="802957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30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2-2</a:t>
            </a:r>
            <a:r>
              <a:rPr lang="ko-KR" altLang="en-US" dirty="0"/>
              <a:t> 큰 그림 보기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90849"/>
          </a:xfrm>
        </p:spPr>
        <p:txBody>
          <a:bodyPr>
            <a:normAutofit/>
          </a:bodyPr>
          <a:lstStyle/>
          <a:p>
            <a:r>
              <a:rPr lang="ko-KR" altLang="en-US" dirty="0"/>
              <a:t>캘리포니아 인구조사 데이터를 사용해 캘리포니아의 주택 가격 모델을 만드는 것</a:t>
            </a:r>
            <a:endParaRPr lang="en-US" altLang="ko-KR" dirty="0"/>
          </a:p>
          <a:p>
            <a:pPr lvl="1"/>
            <a:r>
              <a:rPr lang="ko-KR" altLang="en-US" dirty="0"/>
              <a:t>문제 정의</a:t>
            </a:r>
            <a:endParaRPr lang="en-US" altLang="ko-KR" dirty="0"/>
          </a:p>
          <a:p>
            <a:pPr lvl="2"/>
            <a:r>
              <a:rPr lang="ko-KR" altLang="en-US" dirty="0"/>
              <a:t>첫 번째 질문은 ‘비즈니스의 목적이 정확히 무엇인가</a:t>
            </a:r>
            <a:r>
              <a:rPr lang="en-US" altLang="ko-KR" dirty="0"/>
              <a:t>?’</a:t>
            </a:r>
          </a:p>
          <a:p>
            <a:pPr lvl="2"/>
            <a:r>
              <a:rPr lang="ko-KR" altLang="en-US" dirty="0"/>
              <a:t>이 모델의 출력</a:t>
            </a:r>
            <a:r>
              <a:rPr lang="en-US" altLang="ko-KR" dirty="0"/>
              <a:t>(</a:t>
            </a:r>
            <a:r>
              <a:rPr lang="ko-KR" altLang="en-US" dirty="0"/>
              <a:t>구역의 중간 주택 가격에 대한 예측</a:t>
            </a:r>
            <a:r>
              <a:rPr lang="en-US" altLang="ko-KR" dirty="0"/>
              <a:t>)</a:t>
            </a:r>
            <a:r>
              <a:rPr lang="ko-KR" altLang="en-US" dirty="0"/>
              <a:t>이 여러 가지 다른 신호와 함께 다른 머신러닝 시스템에 입력으로 사용된다고 가정</a:t>
            </a:r>
            <a:r>
              <a:rPr lang="en-US" altLang="ko-KR" dirty="0"/>
              <a:t>. </a:t>
            </a:r>
            <a:r>
              <a:rPr lang="ko-KR" altLang="en-US" dirty="0"/>
              <a:t>뒤따르는 시스템이 해당 지역에 투자할 가치가 있는지 결정</a:t>
            </a:r>
            <a:r>
              <a:rPr lang="en-US" altLang="ko-KR" dirty="0"/>
              <a:t>. </a:t>
            </a:r>
            <a:r>
              <a:rPr lang="ko-KR" altLang="en-US" dirty="0"/>
              <a:t>이 결정이 수익에 직결되기 때문에 올바르게 예측하는 것은 매우 중요</a:t>
            </a:r>
            <a:endParaRPr lang="en-US" altLang="ko-KR" dirty="0"/>
          </a:p>
          <a:p>
            <a:pPr lvl="1"/>
            <a:r>
              <a:rPr lang="ko-KR" altLang="en-US" dirty="0"/>
              <a:t>성능 측정 지표 선택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가정 검사</a:t>
            </a:r>
            <a:endParaRPr lang="en-US" altLang="ko-K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E423A2-EEC2-48B8-8367-FCD638C4D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637" y="3056205"/>
            <a:ext cx="7305675" cy="25812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A64FA21-2FB0-42AB-8C30-63B1F4066693}"/>
              </a:ext>
            </a:extLst>
          </p:cNvPr>
          <p:cNvSpPr/>
          <p:nvPr/>
        </p:nvSpPr>
        <p:spPr>
          <a:xfrm>
            <a:off x="4730675" y="5569948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YoonV YoonGothic100Std_OTF"/>
              </a:rPr>
              <a:t>▲ 그림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Helvetica Neue"/>
              </a:rPr>
              <a:t>2-2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YoonV YoonGothic100Std_OTF"/>
              </a:rPr>
              <a:t>부동산 투자를 위한 머신러닝 파이프라인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263" y="3444219"/>
            <a:ext cx="2928937" cy="1088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1513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4108685"/>
          </a:xfrm>
        </p:spPr>
        <p:txBody>
          <a:bodyPr>
            <a:normAutofit/>
          </a:bodyPr>
          <a:lstStyle/>
          <a:p>
            <a:r>
              <a:rPr lang="ko-KR" altLang="en-US" dirty="0"/>
              <a:t>비선형 데이터셋을 다루는 한 가지 방법은</a:t>
            </a:r>
            <a:r>
              <a:rPr lang="en-US" altLang="ko-KR" dirty="0"/>
              <a:t> </a:t>
            </a:r>
            <a:r>
              <a:rPr lang="ko-KR" altLang="en-US" dirty="0"/>
              <a:t>다항 특성과 같은 특성을 더 추가하는 것 </a:t>
            </a:r>
            <a:endParaRPr lang="en-US" altLang="ko-KR" dirty="0"/>
          </a:p>
          <a:p>
            <a:pPr lvl="1"/>
            <a:r>
              <a:rPr lang="ko-KR" altLang="en-US" dirty="0"/>
              <a:t>유사도 특성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sz="1800" b="0" i="0" u="none" strike="noStrike" baseline="0" dirty="0">
                <a:latin typeface="YoonV YoonMyungjo100Std_OTF"/>
              </a:rPr>
              <a:t>비선형 특성을 다루는 또 다른 기법은 각 샘플이 특정 </a:t>
            </a:r>
            <a:r>
              <a:rPr lang="ko-KR" altLang="en-US" sz="1800" b="0" i="0" u="none" strike="noStrike" baseline="0" dirty="0">
                <a:latin typeface="YoonV YoonGothic100Std_OTF"/>
              </a:rPr>
              <a:t>랜드마크</a:t>
            </a:r>
            <a:r>
              <a:rPr lang="en-US" altLang="ko-KR" sz="1800" b="0" i="0" u="none" strike="noStrike" baseline="0" dirty="0">
                <a:latin typeface="YoonV YoonGothic100Std_OTF"/>
              </a:rPr>
              <a:t>(</a:t>
            </a:r>
            <a:r>
              <a:rPr lang="en-US" altLang="ko-KR" sz="1800" b="0" i="0" u="none" strike="noStrike" baseline="0" dirty="0">
                <a:latin typeface="ITC Garamond Std"/>
              </a:rPr>
              <a:t>landmark)</a:t>
            </a:r>
            <a:r>
              <a:rPr lang="ko-KR" altLang="en-US" sz="1800" b="0" i="0" u="none" strike="noStrike" baseline="0" dirty="0">
                <a:latin typeface="YoonV YoonMyungjo100Std_OTF"/>
              </a:rPr>
              <a:t>와 얼마나 닮았는지 측정하는 </a:t>
            </a:r>
            <a:r>
              <a:rPr lang="ko-KR" altLang="en-US" sz="1800" b="0" i="0" u="none" strike="noStrike" baseline="0" dirty="0">
                <a:latin typeface="YoonV YoonGothic100Std_OTF"/>
              </a:rPr>
              <a:t>유사도 함수</a:t>
            </a:r>
            <a:r>
              <a:rPr lang="en-US" altLang="ko-KR" sz="1800" b="0" i="0" u="none" strike="noStrike" baseline="0" dirty="0">
                <a:latin typeface="YoonV YoonGothic100Std_OTF"/>
              </a:rPr>
              <a:t>(</a:t>
            </a:r>
            <a:r>
              <a:rPr lang="en-US" altLang="ko-KR" sz="1800" b="0" i="0" u="none" strike="noStrike" baseline="0" dirty="0">
                <a:latin typeface="ITC Garamond Std"/>
              </a:rPr>
              <a:t>similarity function)</a:t>
            </a:r>
            <a:r>
              <a:rPr lang="ko-KR" altLang="en-US" sz="1800" b="0" i="0" u="none" strike="noStrike" baseline="0" dirty="0">
                <a:latin typeface="YoonV YoonMyungjo100Std_OTF"/>
              </a:rPr>
              <a:t>로 계산한 특성을 추가하는 것 </a:t>
            </a:r>
            <a:endParaRPr lang="en-US" altLang="ko-KR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F99328-A12E-425E-BCA3-40BD557D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5-2</a:t>
            </a:r>
            <a:r>
              <a:rPr lang="ko-KR" altLang="en-US" dirty="0"/>
              <a:t> 비선형 </a:t>
            </a:r>
            <a:r>
              <a:rPr lang="en-US" altLang="ko-KR" dirty="0"/>
              <a:t>SVM </a:t>
            </a:r>
            <a:r>
              <a:rPr lang="ko-KR" altLang="en-US" dirty="0"/>
              <a:t>분류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EB6A29-81B0-4752-AA08-B276A18D7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2498302"/>
            <a:ext cx="80295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993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4108685"/>
          </a:xfrm>
        </p:spPr>
        <p:txBody>
          <a:bodyPr>
            <a:normAutofit/>
          </a:bodyPr>
          <a:lstStyle/>
          <a:p>
            <a:r>
              <a:rPr lang="ko-KR" altLang="en-US" dirty="0"/>
              <a:t>비선형 데이터셋을 다루는 한 가지 방법은</a:t>
            </a:r>
            <a:r>
              <a:rPr lang="en-US" altLang="ko-KR" dirty="0"/>
              <a:t> </a:t>
            </a:r>
            <a:r>
              <a:rPr lang="ko-KR" altLang="en-US" dirty="0"/>
              <a:t>다항 특성과 같은 특성을 더 추가하는 것 </a:t>
            </a:r>
            <a:endParaRPr lang="en-US" altLang="ko-KR" dirty="0"/>
          </a:p>
          <a:p>
            <a:pPr lvl="1"/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en-US" altLang="ko-KR" dirty="0"/>
              <a:t>RBF </a:t>
            </a:r>
            <a:r>
              <a:rPr lang="ko-KR" altLang="en-US" dirty="0"/>
              <a:t>커널</a:t>
            </a:r>
            <a:endParaRPr lang="en-US" altLang="ko-KR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F99328-A12E-425E-BCA3-40BD557D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5-2</a:t>
            </a:r>
            <a:r>
              <a:rPr lang="ko-KR" altLang="en-US" dirty="0"/>
              <a:t> 비선형 </a:t>
            </a:r>
            <a:r>
              <a:rPr lang="en-US" altLang="ko-KR" dirty="0"/>
              <a:t>SVM </a:t>
            </a:r>
            <a:r>
              <a:rPr lang="ko-KR" altLang="en-US" dirty="0"/>
              <a:t>분류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57C02E-E278-4BED-95F2-8C859FC72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95" y="1750048"/>
            <a:ext cx="6310269" cy="443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84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281052" cy="4108685"/>
          </a:xfrm>
        </p:spPr>
        <p:txBody>
          <a:bodyPr>
            <a:normAutofit/>
          </a:bodyPr>
          <a:lstStyle/>
          <a:p>
            <a:r>
              <a:rPr lang="en-US" altLang="ko-KR" dirty="0"/>
              <a:t>SVM</a:t>
            </a:r>
            <a:r>
              <a:rPr lang="ko-KR" altLang="en-US" dirty="0"/>
              <a:t>을 분류가 아니라 회귀에 적용하는 방법은 목표를 반대로 하는 것</a:t>
            </a:r>
            <a:endParaRPr lang="en-US" altLang="ko-KR" dirty="0"/>
          </a:p>
          <a:p>
            <a:pPr lvl="2"/>
            <a:r>
              <a:rPr lang="en-US" altLang="ko-KR" dirty="0"/>
              <a:t>SVM </a:t>
            </a:r>
            <a:r>
              <a:rPr lang="ko-KR" altLang="en-US" dirty="0"/>
              <a:t>알고리즘은</a:t>
            </a:r>
            <a:r>
              <a:rPr lang="en-US" altLang="ko-KR" dirty="0"/>
              <a:t> </a:t>
            </a:r>
            <a:r>
              <a:rPr lang="ko-KR" altLang="en-US" dirty="0"/>
              <a:t>선형</a:t>
            </a:r>
            <a:r>
              <a:rPr lang="en-US" altLang="ko-KR" dirty="0"/>
              <a:t>, </a:t>
            </a:r>
            <a:r>
              <a:rPr lang="ko-KR" altLang="en-US" dirty="0"/>
              <a:t>비선형 분류뿐만 아니라 선형</a:t>
            </a:r>
            <a:r>
              <a:rPr lang="en-US" altLang="ko-KR" dirty="0"/>
              <a:t>, </a:t>
            </a:r>
            <a:r>
              <a:rPr lang="ko-KR" altLang="en-US" dirty="0"/>
              <a:t>비선형 회귀에도 다목적으로 사용</a:t>
            </a:r>
            <a:endParaRPr lang="en-US" altLang="ko-KR" dirty="0"/>
          </a:p>
          <a:p>
            <a:pPr lvl="1"/>
            <a:r>
              <a:rPr lang="en-US" altLang="ko-KR" dirty="0"/>
              <a:t>SVM </a:t>
            </a:r>
            <a:r>
              <a:rPr lang="ko-KR" altLang="en-US" dirty="0"/>
              <a:t>회귀로 제한된 마진 오류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도로 밖의 샘플</a:t>
            </a:r>
            <a:r>
              <a:rPr lang="en-US" altLang="ko-KR" dirty="0"/>
              <a:t>) </a:t>
            </a:r>
            <a:r>
              <a:rPr lang="ko-KR" altLang="en-US" dirty="0"/>
              <a:t>안에서 도로 안에 가능한 한 많은 샘플이 들어가도록 학습 하기</a:t>
            </a:r>
            <a:endParaRPr lang="en-US" altLang="ko-KR" dirty="0"/>
          </a:p>
          <a:p>
            <a:pPr lvl="2"/>
            <a:r>
              <a:rPr lang="ko-KR" altLang="en-US" dirty="0"/>
              <a:t>도로의 폭은 하이퍼파라미터 </a:t>
            </a:r>
            <a:r>
              <a:rPr lang="en-US" altLang="ko-KR" dirty="0"/>
              <a:t>ε</a:t>
            </a:r>
            <a:r>
              <a:rPr lang="ko-KR" altLang="en-US" dirty="0"/>
              <a:t>으로 조절</a:t>
            </a:r>
            <a:endParaRPr lang="en-US" altLang="ko-KR" dirty="0"/>
          </a:p>
          <a:p>
            <a:pPr lvl="2"/>
            <a:r>
              <a:rPr lang="ko-KR" altLang="en-US" dirty="0"/>
              <a:t>마진 안에서는 훈련 샘플이 추가되어도 모델의 예측에 영향이 없다면</a:t>
            </a:r>
            <a:r>
              <a:rPr lang="en-US" altLang="ko-KR" dirty="0"/>
              <a:t>, </a:t>
            </a:r>
            <a:r>
              <a:rPr lang="ko-KR" altLang="en-US" dirty="0"/>
              <a:t>이 모델을 </a:t>
            </a:r>
            <a:r>
              <a:rPr lang="en-US" altLang="ko-KR" dirty="0"/>
              <a:t>“ε</a:t>
            </a:r>
            <a:r>
              <a:rPr lang="ko-KR" altLang="en-US" dirty="0"/>
              <a:t>에 민감하지 않다</a:t>
            </a:r>
            <a:r>
              <a:rPr lang="en-US" altLang="ko-KR" dirty="0"/>
              <a:t>”</a:t>
            </a:r>
            <a:r>
              <a:rPr lang="ko-KR" altLang="en-US" dirty="0"/>
              <a:t>고  표현</a:t>
            </a:r>
            <a:endParaRPr lang="en-US" altLang="ko-KR" dirty="0"/>
          </a:p>
          <a:p>
            <a:pPr lvl="2"/>
            <a:r>
              <a:rPr lang="en-US" altLang="ko-KR" dirty="0" err="1"/>
              <a:t>LinearSVR</a:t>
            </a:r>
            <a:r>
              <a:rPr lang="ko-KR" altLang="en-US" dirty="0"/>
              <a:t>을 사용해 선형 </a:t>
            </a:r>
            <a:r>
              <a:rPr lang="en-US" altLang="ko-KR" dirty="0"/>
              <a:t>SVM </a:t>
            </a:r>
            <a:r>
              <a:rPr lang="ko-KR" altLang="en-US" dirty="0"/>
              <a:t>회귀를 적용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F99328-A12E-425E-BCA3-40BD557D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5-3</a:t>
            </a:r>
            <a:r>
              <a:rPr lang="ko-KR" altLang="en-US" dirty="0"/>
              <a:t> </a:t>
            </a:r>
            <a:r>
              <a:rPr lang="en-US" altLang="ko-KR" dirty="0"/>
              <a:t>SVM </a:t>
            </a:r>
            <a:r>
              <a:rPr lang="ko-KR" altLang="en-US" dirty="0"/>
              <a:t>회귀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DF4EAB-BBBE-4C75-A25F-2EDBD7298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0428" y="3513606"/>
            <a:ext cx="5516682" cy="25293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299EFB0-AD0B-469B-8E0F-4B62152C661A}"/>
              </a:ext>
            </a:extLst>
          </p:cNvPr>
          <p:cNvSpPr/>
          <p:nvPr/>
        </p:nvSpPr>
        <p:spPr>
          <a:xfrm>
            <a:off x="4104390" y="5866188"/>
            <a:ext cx="40463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▲ 그림 </a:t>
            </a:r>
            <a:r>
              <a:rPr lang="en-US" altLang="ko-KR" sz="1400" dirty="0">
                <a:latin typeface="+mn-ea"/>
              </a:rPr>
              <a:t>5-11 2</a:t>
            </a:r>
            <a:r>
              <a:rPr lang="ko-KR" altLang="en-US" sz="1400" dirty="0">
                <a:latin typeface="+mn-ea"/>
              </a:rPr>
              <a:t>차 다항 커널을 사용한 </a:t>
            </a:r>
            <a:r>
              <a:rPr lang="en-US" altLang="ko-KR" sz="1400" dirty="0">
                <a:latin typeface="+mn-ea"/>
              </a:rPr>
              <a:t>SVM </a:t>
            </a:r>
            <a:r>
              <a:rPr lang="ko-KR" altLang="en-US" sz="1400" dirty="0">
                <a:latin typeface="+mn-ea"/>
              </a:rPr>
              <a:t>회귀</a:t>
            </a:r>
          </a:p>
        </p:txBody>
      </p:sp>
    </p:spTree>
    <p:extLst>
      <p:ext uri="{BB962C8B-B14F-4D97-AF65-F5344CB8AC3E}">
        <p14:creationId xmlns:p14="http://schemas.microsoft.com/office/powerpoint/2010/main" val="11142199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ko-Kore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11225" y="814388"/>
            <a:ext cx="11280775" cy="13543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CHAPTER 06: </a:t>
            </a:r>
            <a:r>
              <a:rPr lang="ko-KR" altLang="en-US" dirty="0"/>
              <a:t>결정 트리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0B1B5-3110-43A4-8AEC-886CC2D20C21}"/>
              </a:ext>
            </a:extLst>
          </p:cNvPr>
          <p:cNvSpPr txBox="1"/>
          <p:nvPr/>
        </p:nvSpPr>
        <p:spPr>
          <a:xfrm>
            <a:off x="1195754" y="2317102"/>
            <a:ext cx="10034954" cy="2868406"/>
          </a:xfrm>
          <a:prstGeom prst="rect">
            <a:avLst/>
          </a:prstGeom>
          <a:noFill/>
        </p:spPr>
        <p:txBody>
          <a:bodyPr wrap="square" numCol="1" spcCol="360000" rtlCol="0">
            <a:noAutofit/>
          </a:bodyPr>
          <a:lstStyle/>
          <a:p>
            <a:r>
              <a:rPr lang="en-US" altLang="ko-KR" sz="2000" dirty="0"/>
              <a:t>SECTION 6-1   </a:t>
            </a:r>
            <a:r>
              <a:rPr lang="ko-KR" altLang="en-US" sz="2000" dirty="0"/>
              <a:t>결정 트리 학습과 시각화</a:t>
            </a:r>
            <a:endParaRPr lang="en-US" altLang="ko-KR" sz="2000" dirty="0"/>
          </a:p>
          <a:p>
            <a:r>
              <a:rPr lang="en-US" altLang="ko-KR" sz="2000" dirty="0"/>
              <a:t>SECTION 6-2   </a:t>
            </a:r>
            <a:r>
              <a:rPr lang="ko-KR" altLang="en-US" sz="2000" dirty="0"/>
              <a:t>예측하기</a:t>
            </a:r>
            <a:endParaRPr lang="en-US" altLang="ko-KR" sz="2000" dirty="0"/>
          </a:p>
          <a:p>
            <a:r>
              <a:rPr lang="en-US" altLang="ko-KR" sz="2000" dirty="0"/>
              <a:t>SECTION 6-3   </a:t>
            </a:r>
            <a:r>
              <a:rPr lang="ko-KR" altLang="en-US" sz="2000" dirty="0"/>
              <a:t>클래스 확률 추정</a:t>
            </a:r>
            <a:endParaRPr lang="en-US" altLang="ko-KR" sz="2000" dirty="0"/>
          </a:p>
          <a:p>
            <a:r>
              <a:rPr lang="en-US" altLang="ko-KR" sz="2000" dirty="0"/>
              <a:t>SECTION 6-4   CART </a:t>
            </a:r>
            <a:r>
              <a:rPr lang="ko-KR" altLang="en-US" sz="2000" dirty="0"/>
              <a:t>훈련 알고리즘</a:t>
            </a:r>
            <a:endParaRPr lang="en-US" altLang="ko-KR" sz="2000" dirty="0"/>
          </a:p>
          <a:p>
            <a:r>
              <a:rPr lang="en-US" altLang="ko-KR" sz="2000" dirty="0"/>
              <a:t>SECTION 6-5   </a:t>
            </a:r>
            <a:r>
              <a:rPr lang="ko-KR" altLang="en-US" sz="2000" dirty="0"/>
              <a:t>계산 복잡도</a:t>
            </a:r>
            <a:endParaRPr lang="en-US" altLang="ko-KR" sz="2000" dirty="0"/>
          </a:p>
          <a:p>
            <a:r>
              <a:rPr lang="en-US" altLang="ko-KR" sz="2000" dirty="0"/>
              <a:t>SECTION 6-6   </a:t>
            </a:r>
            <a:r>
              <a:rPr lang="ko-KR" altLang="en-US" sz="2000" dirty="0"/>
              <a:t>지니 불순도 또는 엔트로피</a:t>
            </a:r>
            <a:r>
              <a:rPr lang="en-US" altLang="ko-KR" sz="2000" dirty="0"/>
              <a:t>?</a:t>
            </a:r>
          </a:p>
          <a:p>
            <a:r>
              <a:rPr lang="en-US" altLang="ko-KR" sz="2000" dirty="0"/>
              <a:t>SECTION 6-7   </a:t>
            </a:r>
            <a:r>
              <a:rPr lang="ko-KR" altLang="en-US" sz="2000" dirty="0"/>
              <a:t>규제 매개변수</a:t>
            </a:r>
            <a:endParaRPr lang="en-US" altLang="ko-KR" sz="2000" dirty="0"/>
          </a:p>
          <a:p>
            <a:r>
              <a:rPr lang="en-US" altLang="ko-KR" sz="2000" dirty="0"/>
              <a:t>SECTION 6-8   </a:t>
            </a:r>
            <a:r>
              <a:rPr lang="ko-KR" altLang="en-US" sz="2000" dirty="0"/>
              <a:t>회귀</a:t>
            </a:r>
            <a:endParaRPr lang="en-US" altLang="ko-KR" sz="2000" dirty="0"/>
          </a:p>
          <a:p>
            <a:r>
              <a:rPr lang="en-US" altLang="ko-KR" sz="2000" dirty="0"/>
              <a:t>SECTION 6-9   </a:t>
            </a:r>
            <a:r>
              <a:rPr lang="ko-KR" altLang="en-US" sz="2000" dirty="0"/>
              <a:t>불안정성</a:t>
            </a:r>
            <a:endParaRPr lang="en-US" altLang="ko-KR" sz="2000" dirty="0"/>
          </a:p>
          <a:p>
            <a:r>
              <a:rPr lang="en-US" altLang="ko-KR" sz="2000" dirty="0"/>
              <a:t>SECTION 6-10 </a:t>
            </a:r>
            <a:r>
              <a:rPr lang="ko-KR" altLang="en-US" sz="2000" dirty="0"/>
              <a:t>연습문제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36561151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ore-KR" sz="3600" b="1" dirty="0">
                <a:cs typeface="+mj-cs"/>
              </a:rPr>
              <a:t>CHAPTER </a:t>
            </a:r>
            <a:r>
              <a:rPr lang="en-US" sz="3600" b="1" dirty="0">
                <a:cs typeface="+mj-cs"/>
              </a:rPr>
              <a:t>06</a:t>
            </a:r>
            <a:r>
              <a:rPr lang="en-US" altLang="ko-KR" sz="3600" b="1" dirty="0">
                <a:cs typeface="+mj-cs"/>
              </a:rPr>
              <a:t> </a:t>
            </a:r>
            <a:r>
              <a:rPr lang="ko-KR" altLang="en-US" sz="3600" b="1" dirty="0">
                <a:cs typeface="+mj-cs"/>
              </a:rPr>
              <a:t>결정 트리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CBA41-B0B5-444D-A186-6592307FAB7C}"/>
              </a:ext>
            </a:extLst>
          </p:cNvPr>
          <p:cNvSpPr txBox="1"/>
          <p:nvPr/>
        </p:nvSpPr>
        <p:spPr>
          <a:xfrm>
            <a:off x="630465" y="3991169"/>
            <a:ext cx="1032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결정 트리의 훈련</a:t>
            </a:r>
            <a:r>
              <a:rPr lang="en-US" altLang="ko-KR" sz="1600" dirty="0"/>
              <a:t>, </a:t>
            </a:r>
            <a:r>
              <a:rPr lang="ko-KR" altLang="en-US" sz="1600" dirty="0"/>
              <a:t>시각화</a:t>
            </a:r>
            <a:r>
              <a:rPr lang="en-US" altLang="ko-KR" sz="1600" dirty="0"/>
              <a:t>, </a:t>
            </a:r>
            <a:r>
              <a:rPr lang="ko-KR" altLang="en-US" sz="1600" dirty="0"/>
              <a:t>예측 방법 학습</a:t>
            </a:r>
          </a:p>
        </p:txBody>
      </p:sp>
    </p:spTree>
    <p:extLst>
      <p:ext uri="{BB962C8B-B14F-4D97-AF65-F5344CB8AC3E}">
        <p14:creationId xmlns:p14="http://schemas.microsoft.com/office/powerpoint/2010/main" val="4006554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6-1</a:t>
            </a:r>
            <a:r>
              <a:rPr lang="ko-KR" altLang="en-US" dirty="0"/>
              <a:t> 결정 트리 학습과 시각화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2866406"/>
          </a:xfrm>
        </p:spPr>
        <p:txBody>
          <a:bodyPr>
            <a:normAutofit/>
          </a:bodyPr>
          <a:lstStyle/>
          <a:p>
            <a:r>
              <a:rPr lang="ko-KR" altLang="en-US" dirty="0"/>
              <a:t>결정 트리는 </a:t>
            </a:r>
            <a:r>
              <a:rPr lang="en-US" altLang="ko-KR" dirty="0"/>
              <a:t>SVM</a:t>
            </a:r>
            <a:r>
              <a:rPr lang="ko-KR" altLang="en-US" dirty="0"/>
              <a:t>처럼 분류와 회귀 작업</a:t>
            </a:r>
            <a:r>
              <a:rPr lang="en-US" altLang="ko-KR" dirty="0"/>
              <a:t>,</a:t>
            </a:r>
            <a:r>
              <a:rPr lang="ko-KR" altLang="en-US" dirty="0"/>
              <a:t> 다중출력 작업이 가능한 머신러닝 알고리즘</a:t>
            </a:r>
            <a:endParaRPr lang="en-US" altLang="ko-KR" dirty="0"/>
          </a:p>
          <a:p>
            <a:pPr lvl="1"/>
            <a:r>
              <a:rPr lang="ko-KR" altLang="en-US" dirty="0"/>
              <a:t>결정 트리 이해하기</a:t>
            </a:r>
            <a:r>
              <a:rPr lang="en-US" altLang="ko-KR" dirty="0"/>
              <a:t>:</a:t>
            </a:r>
            <a:r>
              <a:rPr lang="ko-KR" altLang="en-US" dirty="0"/>
              <a:t> 모델 하나를 만들어서 어떻게 예측을 하는지 살펴보기</a:t>
            </a:r>
            <a:endParaRPr lang="en-US" altLang="ko-KR" dirty="0"/>
          </a:p>
          <a:p>
            <a:pPr lvl="2"/>
            <a:r>
              <a:rPr lang="ko-KR" altLang="en-US" dirty="0"/>
              <a:t>붓꽃 데이터셋</a:t>
            </a:r>
            <a:r>
              <a:rPr lang="en-US" altLang="ko-KR" dirty="0"/>
              <a:t>(4</a:t>
            </a:r>
            <a:r>
              <a:rPr lang="ko-KR" altLang="en-US" dirty="0"/>
              <a:t>장 참조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en-US" altLang="ko-KR" dirty="0" err="1"/>
              <a:t>DecisionTreeClassifier</a:t>
            </a:r>
            <a:r>
              <a:rPr lang="ko-KR" altLang="en-US" dirty="0"/>
              <a:t>를 훈련시키기 </a:t>
            </a:r>
            <a:endParaRPr lang="en-US" altLang="ko-KR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38BA5C-A5F1-48F6-B0A1-4B7116E27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00" y="2113435"/>
            <a:ext cx="4418458" cy="37048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C2BB073-8AD8-4760-B43A-02AAC6147941}"/>
              </a:ext>
            </a:extLst>
          </p:cNvPr>
          <p:cNvSpPr/>
          <p:nvPr/>
        </p:nvSpPr>
        <p:spPr>
          <a:xfrm>
            <a:off x="4596954" y="5888862"/>
            <a:ext cx="23855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▲ 그림 </a:t>
            </a:r>
            <a:r>
              <a:rPr lang="en-US" altLang="ko-KR" sz="1400" dirty="0">
                <a:latin typeface="+mn-ea"/>
              </a:rPr>
              <a:t>6-1 </a:t>
            </a:r>
            <a:r>
              <a:rPr lang="ko-KR" altLang="en-US" sz="1400" dirty="0">
                <a:latin typeface="+mn-ea"/>
              </a:rPr>
              <a:t>붓꽃 결정 트리</a:t>
            </a:r>
          </a:p>
        </p:txBody>
      </p:sp>
    </p:spTree>
    <p:extLst>
      <p:ext uri="{BB962C8B-B14F-4D97-AF65-F5344CB8AC3E}">
        <p14:creationId xmlns:p14="http://schemas.microsoft.com/office/powerpoint/2010/main" val="28301706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6-2</a:t>
            </a:r>
            <a:r>
              <a:rPr lang="ko-KR" altLang="en-US" dirty="0"/>
              <a:t> 예측하기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5116870"/>
          </a:xfrm>
        </p:spPr>
        <p:txBody>
          <a:bodyPr>
            <a:normAutofit/>
          </a:bodyPr>
          <a:lstStyle/>
          <a:p>
            <a:r>
              <a:rPr lang="ko-KR" altLang="en-US" dirty="0"/>
              <a:t>섹션 </a:t>
            </a:r>
            <a:r>
              <a:rPr lang="en-US" altLang="ko-KR" dirty="0"/>
              <a:t>6-1</a:t>
            </a:r>
            <a:r>
              <a:rPr lang="ko-KR" altLang="en-US" dirty="0"/>
              <a:t>의 트리가 어떻게 예측을 만들어내는지 살펴보기</a:t>
            </a:r>
            <a:endParaRPr lang="en-US" altLang="ko-KR" dirty="0"/>
          </a:p>
          <a:p>
            <a:pPr lvl="1"/>
            <a:r>
              <a:rPr lang="ko-KR" altLang="en-US" dirty="0"/>
              <a:t>새로 발견한 붓꽃의 품종을 분류하려 한다고 가정</a:t>
            </a:r>
            <a:endParaRPr lang="en-US" altLang="ko-KR" dirty="0"/>
          </a:p>
          <a:p>
            <a:pPr lvl="2"/>
            <a:r>
              <a:rPr lang="ko-KR" altLang="en-US" dirty="0"/>
              <a:t>노드의 </a:t>
            </a:r>
            <a:r>
              <a:rPr lang="en-US" altLang="ko-KR" dirty="0"/>
              <a:t>sample </a:t>
            </a:r>
            <a:r>
              <a:rPr lang="ko-KR" altLang="en-US" dirty="0"/>
              <a:t>속성은 얼마나 많은 훈련 샘플이 적용되었는지 헤아린 것</a:t>
            </a:r>
            <a:endParaRPr lang="en-US" altLang="ko-KR" dirty="0"/>
          </a:p>
          <a:p>
            <a:pPr lvl="2"/>
            <a:r>
              <a:rPr lang="ko-KR" altLang="en-US" dirty="0"/>
              <a:t>노드의 </a:t>
            </a:r>
            <a:r>
              <a:rPr lang="en-US" altLang="ko-KR" dirty="0" err="1"/>
              <a:t>gini</a:t>
            </a:r>
            <a:r>
              <a:rPr lang="en-US" altLang="ko-KR" dirty="0"/>
              <a:t> </a:t>
            </a:r>
            <a:r>
              <a:rPr lang="ko-KR" altLang="en-US" dirty="0"/>
              <a:t>속성은 불순도</a:t>
            </a:r>
            <a:r>
              <a:rPr lang="en-US" altLang="ko-KR" dirty="0"/>
              <a:t>(impurity)</a:t>
            </a:r>
            <a:r>
              <a:rPr lang="ko-KR" altLang="en-US" dirty="0"/>
              <a:t>를 측정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한 노드의 모든 샘플이 같은 클래스에 속해 있다면 이 노드를 순수</a:t>
            </a:r>
            <a:r>
              <a:rPr lang="en-US" altLang="ko-KR" dirty="0"/>
              <a:t>(</a:t>
            </a:r>
            <a:r>
              <a:rPr lang="en-US" altLang="ko-KR" dirty="0" err="1"/>
              <a:t>gini</a:t>
            </a:r>
            <a:r>
              <a:rPr lang="en-US" altLang="ko-KR" dirty="0"/>
              <a:t>=0)</a:t>
            </a:r>
            <a:r>
              <a:rPr lang="ko-KR" altLang="en-US" dirty="0"/>
              <a:t>하다고 표현</a:t>
            </a:r>
            <a:r>
              <a:rPr lang="en-US" altLang="ko-KR" dirty="0"/>
              <a:t>. </a:t>
            </a:r>
            <a:r>
              <a:rPr lang="ko-KR" altLang="en-US" dirty="0"/>
              <a:t>예를 들어 깊이 </a:t>
            </a:r>
            <a:r>
              <a:rPr lang="en-US" altLang="ko-KR" dirty="0"/>
              <a:t>1</a:t>
            </a:r>
            <a:r>
              <a:rPr lang="ko-KR" altLang="en-US" dirty="0"/>
              <a:t>의 왼쪽 노드는 </a:t>
            </a:r>
            <a:r>
              <a:rPr lang="en-US" altLang="ko-KR" dirty="0"/>
              <a:t>Iris-</a:t>
            </a:r>
            <a:r>
              <a:rPr lang="en-US" altLang="ko-KR" dirty="0" err="1"/>
              <a:t>Setosa</a:t>
            </a:r>
            <a:r>
              <a:rPr lang="en-US" altLang="ko-KR" dirty="0"/>
              <a:t> </a:t>
            </a:r>
            <a:r>
              <a:rPr lang="ko-KR" altLang="en-US" dirty="0"/>
              <a:t>훈련 샘플만 가지고 있으므로 순수 노드이고 </a:t>
            </a:r>
            <a:r>
              <a:rPr lang="en-US" altLang="ko-KR" dirty="0" err="1"/>
              <a:t>gini</a:t>
            </a:r>
            <a:r>
              <a:rPr lang="en-US" altLang="ko-KR" dirty="0"/>
              <a:t> </a:t>
            </a:r>
            <a:r>
              <a:rPr lang="ko-KR" altLang="en-US" dirty="0"/>
              <a:t>점수가 </a:t>
            </a:r>
            <a:r>
              <a:rPr lang="en-US" altLang="ko-KR" dirty="0"/>
              <a:t>0.</a:t>
            </a:r>
          </a:p>
          <a:p>
            <a:pPr lvl="2"/>
            <a:r>
              <a:rPr lang="ko-KR" altLang="en-US" dirty="0"/>
              <a:t>화이트박스</a:t>
            </a:r>
            <a:r>
              <a:rPr lang="en-US" altLang="ko-KR" dirty="0"/>
              <a:t>, </a:t>
            </a:r>
            <a:r>
              <a:rPr lang="ko-KR" altLang="en-US" dirty="0"/>
              <a:t>블랙박스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70D487-1095-4F10-9BA0-977A4D3A5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329" y="3989634"/>
            <a:ext cx="1466850" cy="7905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AB762D-0FB1-4975-B644-E11EB2AAE1D2}"/>
              </a:ext>
            </a:extLst>
          </p:cNvPr>
          <p:cNvSpPr/>
          <p:nvPr/>
        </p:nvSpPr>
        <p:spPr>
          <a:xfrm>
            <a:off x="2386754" y="4666470"/>
            <a:ext cx="1963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▲ 식 </a:t>
            </a:r>
            <a:r>
              <a:rPr lang="en-US" altLang="ko-KR" sz="1400" dirty="0">
                <a:latin typeface="+mn-ea"/>
              </a:rPr>
              <a:t>6-1 </a:t>
            </a:r>
            <a:r>
              <a:rPr lang="ko-KR" altLang="en-US" sz="1400" dirty="0">
                <a:latin typeface="+mn-ea"/>
              </a:rPr>
              <a:t>지니 불순도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255560-8546-4D13-ADD3-03754926D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962" y="3249908"/>
            <a:ext cx="4820016" cy="242584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779F3F6-59EA-4DA4-8AF8-6DE0199916B6}"/>
              </a:ext>
            </a:extLst>
          </p:cNvPr>
          <p:cNvSpPr/>
          <p:nvPr/>
        </p:nvSpPr>
        <p:spPr>
          <a:xfrm>
            <a:off x="6462509" y="5659801"/>
            <a:ext cx="2986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▲ 그림 </a:t>
            </a:r>
            <a:r>
              <a:rPr lang="en-US" altLang="ko-KR" sz="1400" dirty="0">
                <a:latin typeface="+mn-ea"/>
              </a:rPr>
              <a:t>6-2 </a:t>
            </a:r>
            <a:r>
              <a:rPr lang="ko-KR" altLang="en-US" sz="1400" dirty="0">
                <a:latin typeface="+mn-ea"/>
              </a:rPr>
              <a:t>결정 트리의 결정 경계</a:t>
            </a:r>
          </a:p>
        </p:txBody>
      </p:sp>
    </p:spTree>
    <p:extLst>
      <p:ext uri="{BB962C8B-B14F-4D97-AF65-F5344CB8AC3E}">
        <p14:creationId xmlns:p14="http://schemas.microsoft.com/office/powerpoint/2010/main" val="36157107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6-4 CART </a:t>
            </a:r>
            <a:r>
              <a:rPr lang="ko-KR" altLang="en-US" dirty="0"/>
              <a:t>훈련 알고리즘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5116870"/>
          </a:xfrm>
        </p:spPr>
        <p:txBody>
          <a:bodyPr>
            <a:normAutofit/>
          </a:bodyPr>
          <a:lstStyle/>
          <a:p>
            <a:r>
              <a:rPr lang="ko-KR" altLang="en-US" dirty="0"/>
              <a:t>사이킷런은 결정 트리를 훈련시키기 위해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트리를 성장시키기 위해</a:t>
            </a:r>
            <a:r>
              <a:rPr lang="en-US" altLang="ko-KR" dirty="0"/>
              <a:t>) CART </a:t>
            </a:r>
            <a:r>
              <a:rPr lang="ko-KR" altLang="en-US" dirty="0"/>
              <a:t>알고리즘을 사용</a:t>
            </a:r>
            <a:endParaRPr lang="en-US" altLang="ko-KR" dirty="0"/>
          </a:p>
          <a:p>
            <a:pPr lvl="1"/>
            <a:r>
              <a:rPr lang="en-US" altLang="ko-KR" dirty="0"/>
              <a:t>CART(Classification and Regression Tree) </a:t>
            </a:r>
            <a:r>
              <a:rPr lang="ko-KR" altLang="en-US" dirty="0"/>
              <a:t>훈련 알고리즘</a:t>
            </a:r>
            <a:endParaRPr lang="en-US" altLang="ko-KR" dirty="0"/>
          </a:p>
          <a:p>
            <a:pPr lvl="2"/>
            <a:r>
              <a:rPr lang="ko-KR" altLang="en-US" dirty="0"/>
              <a:t>먼저 훈련 세트를 하나의 특성 </a:t>
            </a:r>
            <a:r>
              <a:rPr lang="en-US" altLang="ko-KR" i="1" dirty="0"/>
              <a:t>k</a:t>
            </a:r>
            <a:r>
              <a:rPr lang="ko-KR" altLang="en-US" dirty="0"/>
              <a:t>의 임곗값 </a:t>
            </a:r>
            <a:r>
              <a:rPr lang="en-US" altLang="ko-KR" i="1" dirty="0" err="1"/>
              <a:t>tk</a:t>
            </a:r>
            <a:r>
              <a:rPr lang="ko-KR" altLang="en-US" dirty="0"/>
              <a:t>를 사용해 두 개의 서브셋으로 나눔</a:t>
            </a:r>
            <a:endParaRPr lang="en-US" altLang="ko-KR" dirty="0"/>
          </a:p>
          <a:p>
            <a:pPr lvl="3"/>
            <a:r>
              <a:rPr lang="en-US" altLang="ko-KR" dirty="0"/>
              <a:t>(</a:t>
            </a:r>
            <a:r>
              <a:rPr lang="ko-KR" altLang="en-US" dirty="0"/>
              <a:t>예를 들면 꽃잎의 길이 ≤ </a:t>
            </a:r>
            <a:r>
              <a:rPr lang="en-US" altLang="ko-KR" dirty="0"/>
              <a:t>2.45cm). </a:t>
            </a:r>
            <a:r>
              <a:rPr lang="ko-KR" altLang="en-US" dirty="0"/>
              <a:t>어떻게 </a:t>
            </a:r>
            <a:r>
              <a:rPr lang="en-US" altLang="ko-KR" i="1" dirty="0"/>
              <a:t>k</a:t>
            </a:r>
            <a:r>
              <a:rPr lang="ko-KR" altLang="en-US" dirty="0"/>
              <a:t>와 </a:t>
            </a:r>
            <a:r>
              <a:rPr lang="en-US" altLang="ko-KR" i="1" dirty="0" err="1"/>
              <a:t>tk</a:t>
            </a:r>
            <a:r>
              <a:rPr lang="ko-KR" altLang="en-US" dirty="0"/>
              <a:t>를 고를까</a:t>
            </a:r>
            <a:r>
              <a:rPr lang="en-US" altLang="ko-KR" dirty="0"/>
              <a:t>? (</a:t>
            </a:r>
            <a:r>
              <a:rPr lang="ko-KR" altLang="en-US" dirty="0"/>
              <a:t>크기에 따른 가중치가 적용된</a:t>
            </a:r>
            <a:r>
              <a:rPr lang="en-US" altLang="ko-KR" dirty="0"/>
              <a:t>) </a:t>
            </a:r>
            <a:r>
              <a:rPr lang="ko-KR" altLang="en-US" dirty="0"/>
              <a:t>가장 순수한 서브셋으로 나눌 수 있는 </a:t>
            </a:r>
            <a:r>
              <a:rPr lang="en-US" altLang="ko-KR" dirty="0"/>
              <a:t>(</a:t>
            </a:r>
            <a:r>
              <a:rPr lang="en-US" altLang="ko-KR" i="1" dirty="0"/>
              <a:t>k</a:t>
            </a:r>
            <a:r>
              <a:rPr lang="en-US" altLang="ko-KR" dirty="0"/>
              <a:t>, </a:t>
            </a:r>
            <a:r>
              <a:rPr lang="en-US" altLang="ko-KR" i="1" dirty="0" err="1"/>
              <a:t>tk</a:t>
            </a:r>
            <a:r>
              <a:rPr lang="en-US" altLang="ko-KR" dirty="0"/>
              <a:t>) </a:t>
            </a:r>
            <a:r>
              <a:rPr lang="ko-KR" altLang="en-US" dirty="0"/>
              <a:t>짝을 찾음</a:t>
            </a:r>
            <a:r>
              <a:rPr lang="en-US" altLang="ko-KR" dirty="0"/>
              <a:t>. </a:t>
            </a:r>
            <a:r>
              <a:rPr lang="ko-KR" altLang="en-US" dirty="0"/>
              <a:t>이 알고리즘이 최소화해야 하는 비용 함수는</a:t>
            </a:r>
            <a:r>
              <a:rPr lang="en-US" altLang="ko-KR" dirty="0"/>
              <a:t>,</a:t>
            </a:r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r>
              <a:rPr lang="en-US" altLang="ko-KR" dirty="0"/>
              <a:t>CART </a:t>
            </a:r>
            <a:r>
              <a:rPr lang="ko-KR" altLang="en-US" dirty="0"/>
              <a:t>알고리즘이 훈련 세트를 성공적으로 둘로 나누었다면 같은 방식으로 서브셋을 또 나누고 그다음엔 서브셋의 서브셋을 나누고 이런 식으로 계속 반복</a:t>
            </a:r>
            <a:r>
              <a:rPr lang="en-US" altLang="ko-KR" dirty="0"/>
              <a:t>. </a:t>
            </a:r>
          </a:p>
          <a:p>
            <a:pPr lvl="3"/>
            <a:r>
              <a:rPr lang="ko-KR" altLang="en-US" dirty="0"/>
              <a:t>이 과정은 </a:t>
            </a:r>
            <a:r>
              <a:rPr lang="en-US" altLang="ko-KR" dirty="0"/>
              <a:t>(</a:t>
            </a:r>
            <a:r>
              <a:rPr lang="en-US" altLang="ko-KR" dirty="0" err="1"/>
              <a:t>max_depth</a:t>
            </a:r>
            <a:r>
              <a:rPr lang="en-US" altLang="ko-KR" dirty="0"/>
              <a:t> </a:t>
            </a:r>
            <a:r>
              <a:rPr lang="ko-KR" altLang="en-US" dirty="0"/>
              <a:t>매개변수로 정의된</a:t>
            </a:r>
            <a:r>
              <a:rPr lang="en-US" altLang="ko-KR" dirty="0"/>
              <a:t>) </a:t>
            </a:r>
            <a:r>
              <a:rPr lang="ko-KR" altLang="en-US" dirty="0"/>
              <a:t>최대 깊이가 되면 중지하거나 불순도를 줄이는 분할을 찾을 수 없을 때 멈추게 됨</a:t>
            </a:r>
            <a:endParaRPr lang="en-US" altLang="ko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E85E6-3335-48B9-8A2C-BC5D9C716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853" y="2742150"/>
            <a:ext cx="2952750" cy="5619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02421B-A08B-4441-B8EA-EC64CA6CA8F2}"/>
              </a:ext>
            </a:extLst>
          </p:cNvPr>
          <p:cNvSpPr txBox="1"/>
          <p:nvPr/>
        </p:nvSpPr>
        <p:spPr>
          <a:xfrm>
            <a:off x="6719233" y="2761528"/>
            <a:ext cx="3318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/>
              <a:t>G</a:t>
            </a:r>
            <a:r>
              <a:rPr lang="en-US" altLang="ko-KR" sz="1400" baseline="-25000" dirty="0" err="1"/>
              <a:t>left</a:t>
            </a:r>
            <a:r>
              <a:rPr lang="en-US" altLang="ko-KR" sz="1400" baseline="-25000" dirty="0"/>
              <a:t> right</a:t>
            </a:r>
            <a:r>
              <a:rPr lang="ko-KR" altLang="en-US" sz="1400" dirty="0"/>
              <a:t>는 왼쪽</a:t>
            </a:r>
            <a:r>
              <a:rPr lang="en-US" altLang="ko-KR" sz="1400" dirty="0"/>
              <a:t>/</a:t>
            </a:r>
            <a:r>
              <a:rPr lang="ko-KR" altLang="en-US" sz="1400" dirty="0"/>
              <a:t>오른쪽 서브셋의 불순도</a:t>
            </a:r>
            <a:endParaRPr lang="en-US" altLang="ko-KR" sz="1400" dirty="0"/>
          </a:p>
          <a:p>
            <a:r>
              <a:rPr lang="en-US" altLang="ko-KR" sz="1400" i="1" dirty="0" err="1"/>
              <a:t>M</a:t>
            </a:r>
            <a:r>
              <a:rPr lang="en-US" altLang="ko-KR" sz="1400" baseline="-25000" dirty="0" err="1"/>
              <a:t>left</a:t>
            </a:r>
            <a:r>
              <a:rPr lang="en-US" altLang="ko-KR" sz="1400" baseline="-25000" dirty="0"/>
              <a:t> right</a:t>
            </a:r>
            <a:r>
              <a:rPr lang="ko-KR" altLang="en-US" sz="1400" dirty="0"/>
              <a:t>는 왼쪽</a:t>
            </a:r>
            <a:r>
              <a:rPr lang="en-US" altLang="ko-KR" sz="1400" dirty="0"/>
              <a:t>/</a:t>
            </a:r>
            <a:r>
              <a:rPr lang="ko-KR" altLang="en-US" sz="1400" dirty="0"/>
              <a:t>오른쪽 서브셋의 샘플 수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3BC9A1B-4BE3-4C8F-B9F0-0DCC0C8859AF}"/>
              </a:ext>
            </a:extLst>
          </p:cNvPr>
          <p:cNvSpPr/>
          <p:nvPr/>
        </p:nvSpPr>
        <p:spPr>
          <a:xfrm>
            <a:off x="6560820" y="2872740"/>
            <a:ext cx="158413" cy="358140"/>
          </a:xfrm>
          <a:prstGeom prst="leftBrac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482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6-5 </a:t>
            </a:r>
            <a:r>
              <a:rPr lang="ko-KR" altLang="en-US" dirty="0"/>
              <a:t>계산 복잡도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5116870"/>
          </a:xfrm>
        </p:spPr>
        <p:txBody>
          <a:bodyPr>
            <a:normAutofit/>
          </a:bodyPr>
          <a:lstStyle/>
          <a:p>
            <a:r>
              <a:rPr lang="ko-KR" altLang="en-US" dirty="0"/>
              <a:t>예측을 하려면 결정 트리를 루트 노드에서부터 리프 노드까지 탐색해야 함</a:t>
            </a:r>
            <a:endParaRPr lang="en-US" altLang="ko-KR" dirty="0"/>
          </a:p>
          <a:p>
            <a:pPr lvl="1"/>
            <a:r>
              <a:rPr lang="ko-KR" altLang="en-US" dirty="0"/>
              <a:t>일반적으로 결정 트리는 거의 균형을 이루고 있으므로 결정 트리를 탐색하기 위해서는 약 </a:t>
            </a:r>
            <a:r>
              <a:rPr lang="en-US" altLang="ko-KR" i="1" dirty="0"/>
              <a:t>O</a:t>
            </a:r>
            <a:r>
              <a:rPr lang="en-US" altLang="ko-KR" dirty="0"/>
              <a:t>(log</a:t>
            </a:r>
            <a:r>
              <a:rPr lang="en-US" altLang="ko-KR" baseline="-25000" dirty="0"/>
              <a:t>2</a:t>
            </a:r>
            <a:r>
              <a:rPr lang="en-US" altLang="ko-KR" dirty="0"/>
              <a:t>(</a:t>
            </a:r>
            <a:r>
              <a:rPr lang="en-US" altLang="ko-KR" i="1" dirty="0"/>
              <a:t>m</a:t>
            </a:r>
            <a:r>
              <a:rPr lang="en-US" altLang="ko-KR" dirty="0"/>
              <a:t>)) </a:t>
            </a:r>
            <a:r>
              <a:rPr lang="ko-KR" altLang="en-US" dirty="0"/>
              <a:t>개의 노드를 거쳐야 함</a:t>
            </a:r>
            <a:r>
              <a:rPr lang="en-US" altLang="ko-KR" dirty="0"/>
              <a:t>.</a:t>
            </a:r>
            <a:r>
              <a:rPr lang="en-US" altLang="ko-KR" b="1" dirty="0"/>
              <a:t> </a:t>
            </a:r>
          </a:p>
          <a:p>
            <a:pPr lvl="1"/>
            <a:r>
              <a:rPr lang="ko-KR" altLang="en-US" dirty="0"/>
              <a:t>각 노드는 하나의 특성값만 확인하기 때문에 예측에 필요한 전체 복잡도는 특성 수와 무관하게 </a:t>
            </a:r>
            <a:r>
              <a:rPr lang="en-US" altLang="ko-KR" i="1" dirty="0"/>
              <a:t>O</a:t>
            </a:r>
            <a:r>
              <a:rPr lang="en-US" altLang="ko-KR" dirty="0"/>
              <a:t>(log</a:t>
            </a:r>
            <a:r>
              <a:rPr lang="en-US" altLang="ko-KR" baseline="-25000" dirty="0"/>
              <a:t>2</a:t>
            </a:r>
            <a:r>
              <a:rPr lang="en-US" altLang="ko-KR" dirty="0"/>
              <a:t>(</a:t>
            </a:r>
            <a:r>
              <a:rPr lang="en-US" altLang="ko-KR" i="1" dirty="0"/>
              <a:t>m</a:t>
            </a:r>
            <a:r>
              <a:rPr lang="en-US" altLang="ko-KR" dirty="0"/>
              <a:t>)) </a:t>
            </a:r>
            <a:r>
              <a:rPr lang="ko-KR" altLang="en-US" dirty="0"/>
              <a:t>임</a:t>
            </a:r>
            <a:r>
              <a:rPr lang="en-US" altLang="ko-KR" dirty="0"/>
              <a:t>. </a:t>
            </a:r>
            <a:r>
              <a:rPr lang="ko-KR" altLang="en-US" dirty="0"/>
              <a:t>그래서 큰 훈련 세트를 다룰 때도 예측 속도가 매우 빠름</a:t>
            </a:r>
            <a:endParaRPr lang="en-US" altLang="ko-KR" dirty="0"/>
          </a:p>
          <a:p>
            <a:r>
              <a:rPr lang="ko-KR" altLang="en-US" dirty="0"/>
              <a:t>훈련 알고리즘은 각 노드에서 모든 훈련 샘플의 모든</a:t>
            </a:r>
            <a:r>
              <a:rPr lang="en-US" altLang="ko-KR" dirty="0"/>
              <a:t>(</a:t>
            </a:r>
            <a:r>
              <a:rPr lang="ko-KR" altLang="en-US" dirty="0"/>
              <a:t>또는 </a:t>
            </a:r>
            <a:r>
              <a:rPr lang="en-US" altLang="ko-KR" dirty="0" err="1"/>
              <a:t>max_features</a:t>
            </a:r>
            <a:r>
              <a:rPr lang="ko-KR" altLang="en-US" dirty="0"/>
              <a:t>가 지정되었다면 그보다는 적은</a:t>
            </a:r>
            <a:r>
              <a:rPr lang="en-US" altLang="ko-KR" dirty="0"/>
              <a:t>) </a:t>
            </a:r>
            <a:r>
              <a:rPr lang="ko-KR" altLang="en-US" dirty="0"/>
              <a:t>특성을 비교</a:t>
            </a:r>
            <a:endParaRPr lang="en-US" altLang="ko-KR" dirty="0"/>
          </a:p>
          <a:p>
            <a:pPr lvl="1"/>
            <a:r>
              <a:rPr lang="ko-KR" altLang="en-US" dirty="0"/>
              <a:t>각 노드에서 모든 샘플의 모든 특성을 비교하면 훈련 복잡도는 </a:t>
            </a:r>
            <a:r>
              <a:rPr lang="en-US" altLang="ko-KR" i="1" dirty="0"/>
              <a:t>O</a:t>
            </a:r>
            <a:r>
              <a:rPr lang="en-US" altLang="ko-KR" dirty="0"/>
              <a:t>(</a:t>
            </a:r>
            <a:r>
              <a:rPr lang="en-US" altLang="ko-KR" i="1" dirty="0"/>
              <a:t>n</a:t>
            </a:r>
            <a:r>
              <a:rPr lang="en-US" altLang="ko-KR" dirty="0"/>
              <a:t> X </a:t>
            </a:r>
            <a:r>
              <a:rPr lang="en-US" altLang="ko-KR" i="1" dirty="0"/>
              <a:t>m</a:t>
            </a:r>
            <a:r>
              <a:rPr lang="en-US" altLang="ko-KR" dirty="0"/>
              <a:t>log</a:t>
            </a:r>
            <a:r>
              <a:rPr lang="en-US" altLang="ko-KR" baseline="-25000" dirty="0"/>
              <a:t>2</a:t>
            </a:r>
            <a:r>
              <a:rPr lang="en-US" altLang="ko-KR" dirty="0"/>
              <a:t>(</a:t>
            </a:r>
            <a:r>
              <a:rPr lang="en-US" altLang="ko-KR" i="1" dirty="0"/>
              <a:t>m</a:t>
            </a:r>
            <a:r>
              <a:rPr lang="en-US" altLang="ko-KR" dirty="0"/>
              <a:t>)) </a:t>
            </a:r>
            <a:r>
              <a:rPr lang="ko-KR" altLang="en-US" dirty="0"/>
              <a:t>이 됨</a:t>
            </a:r>
            <a:endParaRPr lang="en-US" altLang="ko-KR" dirty="0"/>
          </a:p>
          <a:p>
            <a:pPr lvl="1"/>
            <a:r>
              <a:rPr lang="ko-KR" altLang="en-US" dirty="0"/>
              <a:t>훈련 세트가 </a:t>
            </a:r>
            <a:r>
              <a:rPr lang="en-US" altLang="ko-KR" dirty="0"/>
              <a:t>(</a:t>
            </a:r>
            <a:r>
              <a:rPr lang="ko-KR" altLang="en-US" dirty="0"/>
              <a:t>수천 개 이하의 샘플 정도로</a:t>
            </a:r>
            <a:r>
              <a:rPr lang="en-US" altLang="ko-KR" dirty="0"/>
              <a:t>) </a:t>
            </a:r>
            <a:r>
              <a:rPr lang="ko-KR" altLang="en-US" dirty="0"/>
              <a:t>작을 경우 사이킷런은 </a:t>
            </a:r>
            <a:r>
              <a:rPr lang="en-US" altLang="ko-KR" dirty="0"/>
              <a:t>(presort=True</a:t>
            </a:r>
            <a:r>
              <a:rPr lang="ko-KR" altLang="en-US" dirty="0"/>
              <a:t>로 지정하면</a:t>
            </a:r>
            <a:r>
              <a:rPr lang="en-US" altLang="ko-KR" dirty="0"/>
              <a:t>) </a:t>
            </a:r>
            <a:r>
              <a:rPr lang="ko-KR" altLang="en-US" dirty="0"/>
              <a:t>미리 데이터를 정렬하여 훈련 속도를 높일 수 있으나</a:t>
            </a:r>
            <a:r>
              <a:rPr lang="en-US" altLang="ko-KR" dirty="0"/>
              <a:t>, </a:t>
            </a:r>
            <a:r>
              <a:rPr lang="ko-KR" altLang="en-US" dirty="0"/>
              <a:t>훈련 세트가 클 경우에는 속도가 많이 느려짐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75094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6-6 </a:t>
            </a:r>
            <a:r>
              <a:rPr lang="ko-KR" altLang="en-US" dirty="0"/>
              <a:t>지니 불순도 또는 엔트로피</a:t>
            </a:r>
            <a:r>
              <a:rPr lang="en-US" altLang="ko-KR" dirty="0"/>
              <a:t>?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5116870"/>
          </a:xfrm>
        </p:spPr>
        <p:txBody>
          <a:bodyPr>
            <a:normAutofit/>
          </a:bodyPr>
          <a:lstStyle/>
          <a:p>
            <a:r>
              <a:rPr lang="ko-KR" altLang="en-US" dirty="0"/>
              <a:t>기본적으로 지니 불순도가 사용되지만</a:t>
            </a:r>
            <a:r>
              <a:rPr lang="en-US" altLang="ko-KR" b="1" dirty="0"/>
              <a:t> </a:t>
            </a:r>
            <a:r>
              <a:rPr lang="en-US" altLang="ko-KR" dirty="0"/>
              <a:t>criterion </a:t>
            </a:r>
            <a:r>
              <a:rPr lang="ko-KR" altLang="en-US" dirty="0"/>
              <a:t>매개변수를 </a:t>
            </a:r>
            <a:r>
              <a:rPr lang="en-US" altLang="ko-KR" dirty="0"/>
              <a:t>"entropy"</a:t>
            </a:r>
            <a:r>
              <a:rPr lang="ko-KR" altLang="en-US" dirty="0"/>
              <a:t>로 지정하여 엔트로피 불순도를 사용할 수 있음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엔트로피는 분자의 무질서함을 측정하는 열역학의 개념</a:t>
            </a:r>
            <a:endParaRPr lang="en-US" altLang="ko-KR" dirty="0"/>
          </a:p>
          <a:p>
            <a:pPr lvl="2"/>
            <a:r>
              <a:rPr lang="ko-KR" altLang="en-US" dirty="0"/>
              <a:t>분자가 안정되고 질서 정연하면 엔트로피가 </a:t>
            </a:r>
            <a:r>
              <a:rPr lang="en-US" altLang="ko-KR" dirty="0"/>
              <a:t>0</a:t>
            </a:r>
            <a:r>
              <a:rPr lang="ko-KR" altLang="en-US" dirty="0"/>
              <a:t>에 가까움</a:t>
            </a:r>
            <a:endParaRPr lang="en-US" altLang="ko-KR" dirty="0"/>
          </a:p>
          <a:p>
            <a:pPr lvl="2"/>
            <a:r>
              <a:rPr lang="ko-KR" altLang="en-US" dirty="0"/>
              <a:t>메시지의 평균 정보 양을 측정하는 섀넌의 정보 이론</a:t>
            </a:r>
            <a:r>
              <a:rPr lang="en-US" altLang="ko-KR" dirty="0"/>
              <a:t>:</a:t>
            </a:r>
            <a:r>
              <a:rPr lang="ko-KR" altLang="en-US" dirty="0"/>
              <a:t> 모든 메시지가 동일할 때 엔트로피가 </a:t>
            </a:r>
            <a:r>
              <a:rPr lang="en-US" altLang="ko-KR" dirty="0"/>
              <a:t>0</a:t>
            </a:r>
          </a:p>
          <a:p>
            <a:pPr lvl="2"/>
            <a:r>
              <a:rPr lang="ko-KR" altLang="en-US" dirty="0"/>
              <a:t>머신러닝에서는 불순도의 측정 방법</a:t>
            </a:r>
            <a:r>
              <a:rPr lang="en-US" altLang="ko-KR" dirty="0"/>
              <a:t>: </a:t>
            </a:r>
            <a:r>
              <a:rPr lang="ko-KR" altLang="en-US" dirty="0"/>
              <a:t>어떤 세트가 한 클래스의 샘플만 담고 있다면 엔트로피가 </a:t>
            </a:r>
            <a:r>
              <a:rPr lang="en-US" altLang="ko-KR" dirty="0"/>
              <a:t>0</a:t>
            </a:r>
          </a:p>
          <a:p>
            <a:pPr lvl="1"/>
            <a:r>
              <a:rPr lang="ko-KR" altLang="en-US" dirty="0"/>
              <a:t>지니 불순도와 엔트로피 중 어떤 것을 사용해야 할까</a:t>
            </a:r>
            <a:r>
              <a:rPr lang="en-US" altLang="ko-KR" dirty="0"/>
              <a:t>? </a:t>
            </a:r>
          </a:p>
          <a:p>
            <a:pPr lvl="2"/>
            <a:r>
              <a:rPr lang="ko-KR" altLang="en-US" dirty="0"/>
              <a:t>실제로는 큰 차이가 없이</a:t>
            </a:r>
            <a:r>
              <a:rPr lang="en-US" altLang="ko-KR" dirty="0"/>
              <a:t> </a:t>
            </a:r>
            <a:r>
              <a:rPr lang="ko-KR" altLang="en-US" dirty="0"/>
              <a:t>둘 다 비슷한 트리를 만듦</a:t>
            </a:r>
            <a:endParaRPr lang="en-US" altLang="ko-KR" dirty="0"/>
          </a:p>
          <a:p>
            <a:pPr lvl="2"/>
            <a:r>
              <a:rPr lang="ko-KR" altLang="en-US" dirty="0"/>
              <a:t>지니 불순도가 조금 더 계산이 빠르기 때문에 기본값으로 좋음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그러나 다른 트리가 만들어지는 경우 지니 불순도가 가장 빈도 높은 클래스를 한쪽 가지</a:t>
            </a:r>
            <a:r>
              <a:rPr lang="en-US" altLang="ko-KR" dirty="0"/>
              <a:t>(branch)</a:t>
            </a:r>
            <a:r>
              <a:rPr lang="ko-KR" altLang="en-US" dirty="0"/>
              <a:t>로 고립시키는 경향이 있는 반면 엔트로피는 조금 더 균형 잡힌 트리를 만듦</a:t>
            </a:r>
            <a:endParaRPr lang="en-US" altLang="ko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B1C7A-07D5-4423-B3B1-A9A1D390B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553" y="5204793"/>
            <a:ext cx="2085975" cy="838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ECBDB04-1CCA-4AD9-9A4D-5E2D9571E6E5}"/>
              </a:ext>
            </a:extLst>
          </p:cNvPr>
          <p:cNvSpPr/>
          <p:nvPr/>
        </p:nvSpPr>
        <p:spPr>
          <a:xfrm>
            <a:off x="5235027" y="5924222"/>
            <a:ext cx="17219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▲ 식 </a:t>
            </a:r>
            <a:r>
              <a:rPr lang="en-US" altLang="ko-KR" sz="1400" dirty="0">
                <a:latin typeface="+mn-ea"/>
              </a:rPr>
              <a:t>6-3 </a:t>
            </a:r>
            <a:r>
              <a:rPr lang="ko-KR" altLang="en-US" sz="1400" dirty="0">
                <a:latin typeface="+mn-ea"/>
              </a:rPr>
              <a:t>엔트로피</a:t>
            </a:r>
          </a:p>
        </p:txBody>
      </p:sp>
    </p:spTree>
    <p:extLst>
      <p:ext uri="{BB962C8B-B14F-4D97-AF65-F5344CB8AC3E}">
        <p14:creationId xmlns:p14="http://schemas.microsoft.com/office/powerpoint/2010/main" val="419330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2-3</a:t>
            </a:r>
            <a:r>
              <a:rPr lang="ko-KR" altLang="en-US" dirty="0"/>
              <a:t> 데이터 가져오기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90849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가져오기</a:t>
            </a:r>
            <a:endParaRPr lang="en-US" altLang="ko-KR" dirty="0"/>
          </a:p>
          <a:p>
            <a:pPr lvl="1"/>
            <a:r>
              <a:rPr lang="ko-KR" altLang="en-US" dirty="0"/>
              <a:t>작업환경 만들기</a:t>
            </a:r>
            <a:endParaRPr lang="en-US" altLang="ko-KR" dirty="0"/>
          </a:p>
          <a:p>
            <a:pPr lvl="2"/>
            <a:r>
              <a:rPr lang="ko-KR" altLang="en-US" dirty="0"/>
              <a:t>주피터 노트북 코드 예제</a:t>
            </a:r>
            <a:r>
              <a:rPr lang="en-US" altLang="ko-KR" dirty="0"/>
              <a:t>: </a:t>
            </a:r>
            <a:r>
              <a:rPr lang="en-US" dirty="0">
                <a:hlinkClick r:id="rId2"/>
              </a:rPr>
              <a:t>https://github.com/rickiepark/handson-ml2</a:t>
            </a:r>
            <a:endParaRPr lang="en-US" dirty="0"/>
          </a:p>
          <a:p>
            <a:pPr lvl="2"/>
            <a:r>
              <a:rPr lang="ko-KR" altLang="en-US" dirty="0"/>
              <a:t>주피터 노트북 코드 예제</a:t>
            </a:r>
            <a:r>
              <a:rPr lang="en-US" altLang="ko-KR" dirty="0"/>
              <a:t>: https://github.com/ageron/handson-ml2</a:t>
            </a:r>
          </a:p>
          <a:p>
            <a:pPr lvl="2"/>
            <a:r>
              <a:rPr lang="ko-KR" altLang="en-US" dirty="0" err="1"/>
              <a:t>파이썬</a:t>
            </a:r>
            <a:r>
              <a:rPr lang="ko-KR" altLang="en-US" dirty="0"/>
              <a:t> 설치</a:t>
            </a:r>
            <a:r>
              <a:rPr lang="en-US" altLang="ko-KR" dirty="0"/>
              <a:t>: </a:t>
            </a:r>
            <a:r>
              <a:rPr lang="ko-KR" altLang="en-US" dirty="0"/>
              <a:t>주피터</a:t>
            </a:r>
            <a:r>
              <a:rPr lang="en-US" altLang="ko-KR" dirty="0"/>
              <a:t>, </a:t>
            </a:r>
            <a:r>
              <a:rPr lang="ko-KR" altLang="en-US" dirty="0"/>
              <a:t>넘파이</a:t>
            </a:r>
            <a:r>
              <a:rPr lang="en-US" altLang="ko-KR" dirty="0"/>
              <a:t>, </a:t>
            </a:r>
            <a:r>
              <a:rPr lang="ko-KR" altLang="en-US" dirty="0"/>
              <a:t>판다스</a:t>
            </a:r>
            <a:r>
              <a:rPr lang="en-US" altLang="ko-KR" dirty="0"/>
              <a:t>, </a:t>
            </a:r>
            <a:r>
              <a:rPr lang="ko-KR" altLang="en-US" dirty="0"/>
              <a:t>맷플롯립</a:t>
            </a:r>
            <a:r>
              <a:rPr lang="en-US" altLang="ko-KR" dirty="0"/>
              <a:t>, </a:t>
            </a:r>
            <a:r>
              <a:rPr lang="ko-KR" altLang="en-US" dirty="0"/>
              <a:t>사이킷런 패키지</a:t>
            </a:r>
            <a:endParaRPr lang="en-US" altLang="ko-KR" dirty="0"/>
          </a:p>
          <a:p>
            <a:pPr lvl="2"/>
            <a:r>
              <a:rPr lang="ko-KR" altLang="en-US" dirty="0"/>
              <a:t>머신러닝 코드와 데이터셋을 저장할 작업 디렉터리 생성</a:t>
            </a:r>
            <a:endParaRPr lang="en-US" altLang="ko-KR" dirty="0"/>
          </a:p>
          <a:p>
            <a:pPr lvl="1"/>
            <a:r>
              <a:rPr lang="ko-KR" altLang="en-US" dirty="0"/>
              <a:t>데이터 다운로드</a:t>
            </a:r>
            <a:endParaRPr lang="en-US" altLang="ko-KR" dirty="0"/>
          </a:p>
          <a:p>
            <a:pPr lvl="2"/>
            <a:r>
              <a:rPr lang="en-US" altLang="ko-KR" dirty="0"/>
              <a:t>housing.csv</a:t>
            </a:r>
          </a:p>
          <a:p>
            <a:pPr lvl="1"/>
            <a:r>
              <a:rPr lang="ko-KR" altLang="en-US" dirty="0"/>
              <a:t>데이터 구조 훑어보기</a:t>
            </a:r>
            <a:endParaRPr lang="en-US" altLang="ko-KR" dirty="0"/>
          </a:p>
          <a:p>
            <a:pPr lvl="1"/>
            <a:r>
              <a:rPr lang="ko-KR" altLang="en-US" dirty="0"/>
              <a:t>테스트 세트 만들기</a:t>
            </a:r>
            <a:endParaRPr lang="en-US" altLang="ko-KR" dirty="0"/>
          </a:p>
          <a:p>
            <a:pPr lvl="2"/>
            <a:r>
              <a:rPr lang="ko-KR" altLang="en-US" dirty="0"/>
              <a:t>데이터 스누핑</a:t>
            </a:r>
            <a:r>
              <a:rPr lang="en-US" altLang="ko-KR" dirty="0"/>
              <a:t>(data snooping) </a:t>
            </a:r>
            <a:r>
              <a:rPr lang="ko-KR" altLang="en-US" dirty="0"/>
              <a:t>편향</a:t>
            </a:r>
            <a:endParaRPr lang="en-US" altLang="ko-KR" dirty="0"/>
          </a:p>
          <a:p>
            <a:pPr lvl="2"/>
            <a:r>
              <a:rPr lang="ko-KR" altLang="en-US" dirty="0"/>
              <a:t>계층 샘플링</a:t>
            </a:r>
            <a:r>
              <a:rPr lang="en-US" altLang="ko-KR" dirty="0"/>
              <a:t>, </a:t>
            </a:r>
            <a:r>
              <a:rPr lang="ko-KR" altLang="en-US" dirty="0"/>
              <a:t>무작위 샘플링</a:t>
            </a:r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9EC8CC-6CB3-48F8-91F6-EED3E4910A85}"/>
              </a:ext>
            </a:extLst>
          </p:cNvPr>
          <p:cNvSpPr/>
          <p:nvPr/>
        </p:nvSpPr>
        <p:spPr>
          <a:xfrm>
            <a:off x="5166741" y="5300189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▲ 그림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2-10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계층 샘플링과 순수한 무작위 샘플링의 샘플링 편향 비교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C7F49-3E15-4560-B1E6-F934FDF2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382" y="3279083"/>
            <a:ext cx="5616718" cy="232888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528861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6-7 </a:t>
            </a:r>
            <a:r>
              <a:rPr lang="ko-KR" altLang="en-US" dirty="0"/>
              <a:t>규제 매개변수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5116870"/>
          </a:xfrm>
        </p:spPr>
        <p:txBody>
          <a:bodyPr>
            <a:normAutofit/>
          </a:bodyPr>
          <a:lstStyle/>
          <a:p>
            <a:r>
              <a:rPr lang="ko-KR" altLang="en-US" dirty="0"/>
              <a:t>결정 트리는 훈련 데이터에 대한 제약 사항이 거의 없음</a:t>
            </a:r>
            <a:endParaRPr lang="en-US" altLang="ko-KR" dirty="0"/>
          </a:p>
          <a:p>
            <a:pPr lvl="1"/>
            <a:r>
              <a:rPr lang="ko-KR" altLang="en-US" dirty="0"/>
              <a:t>선형 모델은 데이터가 선형일 거라 가정</a:t>
            </a:r>
            <a:endParaRPr lang="en-US" altLang="ko-KR" dirty="0"/>
          </a:p>
          <a:p>
            <a:pPr lvl="1"/>
            <a:r>
              <a:rPr lang="ko-KR" altLang="en-US" dirty="0"/>
              <a:t>제한을 두지 않으면 트리가 훈련 데이터에 아주 가깝게 맞추려고 해서 대부분 과대적합되기 쉬움</a:t>
            </a:r>
            <a:endParaRPr lang="en-US" altLang="ko-KR" dirty="0"/>
          </a:p>
          <a:p>
            <a:pPr lvl="1"/>
            <a:r>
              <a:rPr lang="ko-KR" altLang="en-US" dirty="0"/>
              <a:t>결정 트리는 모델 파라미터가 전혀 없는 것이 아니라</a:t>
            </a:r>
            <a:r>
              <a:rPr lang="en-US" altLang="ko-KR" dirty="0"/>
              <a:t>(</a:t>
            </a:r>
            <a:r>
              <a:rPr lang="ko-KR" altLang="en-US" dirty="0"/>
              <a:t>많이 있음</a:t>
            </a:r>
            <a:r>
              <a:rPr lang="en-US" altLang="ko-KR" dirty="0"/>
              <a:t>), </a:t>
            </a:r>
            <a:r>
              <a:rPr lang="ko-KR" altLang="en-US" dirty="0"/>
              <a:t>훈련되기 전에 파라미터 수가 결정되지 않기 때문에</a:t>
            </a:r>
            <a:r>
              <a:rPr lang="en-US" altLang="ko-KR" dirty="0"/>
              <a:t>,</a:t>
            </a:r>
            <a:r>
              <a:rPr lang="ko-KR" altLang="en-US" dirty="0"/>
              <a:t> 이런 모델을 </a:t>
            </a:r>
            <a:r>
              <a:rPr lang="en-US" altLang="ko-KR" dirty="0"/>
              <a:t>‘</a:t>
            </a:r>
            <a:r>
              <a:rPr lang="ko-KR" altLang="en-US" dirty="0"/>
              <a:t>비파라미터 모델</a:t>
            </a:r>
            <a:r>
              <a:rPr lang="en-US" altLang="ko-KR" dirty="0"/>
              <a:t>’</a:t>
            </a:r>
            <a:r>
              <a:rPr lang="ko-KR" altLang="en-US" dirty="0"/>
              <a:t>이라고 부름</a:t>
            </a:r>
            <a:endParaRPr lang="en-US" altLang="ko-KR" dirty="0"/>
          </a:p>
          <a:p>
            <a:pPr lvl="2"/>
            <a:r>
              <a:rPr lang="ko-KR" altLang="en-US" dirty="0"/>
              <a:t>모델 구조가 데이터에 맞춰져서 고정되지 않고 자유로움</a:t>
            </a:r>
            <a:endParaRPr lang="en-US" altLang="ko-KR" dirty="0"/>
          </a:p>
          <a:p>
            <a:pPr lvl="1"/>
            <a:r>
              <a:rPr lang="ko-KR" altLang="en-US" dirty="0"/>
              <a:t>선형 모델 같은 파라미터 모델은 미리 정의된 모델 파라미터 수를 가지므로 자유도가 제한되고 </a:t>
            </a:r>
            <a:br>
              <a:rPr lang="en-US" altLang="ko-KR" dirty="0"/>
            </a:br>
            <a:r>
              <a:rPr lang="ko-KR" altLang="en-US" dirty="0"/>
              <a:t>과대적합될 위험이 줄어들고 과소적합될 위험은 커짐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59725D-F9AB-491D-B3B3-6B22A26DE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566" y="3840386"/>
            <a:ext cx="5927070" cy="23075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EBFCA00-7211-4AFD-9491-856AE46D5C15}"/>
              </a:ext>
            </a:extLst>
          </p:cNvPr>
          <p:cNvSpPr/>
          <p:nvPr/>
        </p:nvSpPr>
        <p:spPr>
          <a:xfrm>
            <a:off x="3808354" y="5924222"/>
            <a:ext cx="45752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▲ 그림 </a:t>
            </a:r>
            <a:r>
              <a:rPr lang="en-US" altLang="ko-KR" sz="1400" dirty="0">
                <a:latin typeface="+mn-ea"/>
              </a:rPr>
              <a:t>6-3 </a:t>
            </a:r>
            <a:r>
              <a:rPr lang="en-US" altLang="ko-KR" sz="1400" dirty="0" err="1">
                <a:latin typeface="+mn-ea"/>
              </a:rPr>
              <a:t>min_samples_leaf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매개변수를 사용한 규제</a:t>
            </a:r>
          </a:p>
        </p:txBody>
      </p:sp>
    </p:spTree>
    <p:extLst>
      <p:ext uri="{BB962C8B-B14F-4D97-AF65-F5344CB8AC3E}">
        <p14:creationId xmlns:p14="http://schemas.microsoft.com/office/powerpoint/2010/main" val="40997932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6-8 </a:t>
            </a:r>
            <a:r>
              <a:rPr lang="ko-KR" altLang="en-US" dirty="0"/>
              <a:t>회귀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5116870"/>
          </a:xfrm>
        </p:spPr>
        <p:txBody>
          <a:bodyPr>
            <a:normAutofit/>
          </a:bodyPr>
          <a:lstStyle/>
          <a:p>
            <a:r>
              <a:rPr lang="ko-KR" altLang="en-US" dirty="0"/>
              <a:t>회귀 결정 트리를 만들어 살펴보기</a:t>
            </a:r>
            <a:endParaRPr lang="en-US" altLang="ko-KR" dirty="0"/>
          </a:p>
          <a:p>
            <a:pPr lvl="2"/>
            <a:r>
              <a:rPr lang="ko-KR" altLang="en-US" dirty="0"/>
              <a:t>사이킷런의 </a:t>
            </a:r>
            <a:r>
              <a:rPr lang="en-US" altLang="ko-KR" dirty="0" err="1"/>
              <a:t>DecisionTreeRegressor</a:t>
            </a:r>
            <a:r>
              <a:rPr lang="ko-KR" altLang="en-US" dirty="0"/>
              <a:t>를 사용해 잡음이 섞인 </a:t>
            </a:r>
            <a:r>
              <a:rPr lang="en-US" altLang="ko-KR" dirty="0"/>
              <a:t>2</a:t>
            </a:r>
            <a:r>
              <a:rPr lang="ko-KR" altLang="en-US" dirty="0"/>
              <a:t>차 함수 형태의 데이터셋에서 </a:t>
            </a:r>
            <a:r>
              <a:rPr lang="en-US" altLang="ko-KR" dirty="0" err="1"/>
              <a:t>max_depth</a:t>
            </a:r>
            <a:r>
              <a:rPr lang="en-US" altLang="ko-KR" dirty="0"/>
              <a:t>=2</a:t>
            </a:r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5AF6E3-D5F3-4684-BFD2-F82A96A24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1934099"/>
            <a:ext cx="80105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751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6-8 </a:t>
            </a:r>
            <a:r>
              <a:rPr lang="ko-KR" altLang="en-US" dirty="0"/>
              <a:t>회귀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5116870"/>
          </a:xfrm>
        </p:spPr>
        <p:txBody>
          <a:bodyPr>
            <a:normAutofit/>
          </a:bodyPr>
          <a:lstStyle/>
          <a:p>
            <a:r>
              <a:rPr lang="ko-KR" altLang="en-US" dirty="0"/>
              <a:t>회귀 결정 트리를 만들어 살펴보기</a:t>
            </a:r>
            <a:endParaRPr lang="en-US" altLang="ko-KR" dirty="0"/>
          </a:p>
          <a:p>
            <a:pPr lvl="1"/>
            <a:r>
              <a:rPr lang="ko-KR" altLang="en-US" dirty="0" err="1"/>
              <a:t>분류에서와</a:t>
            </a:r>
            <a:r>
              <a:rPr lang="ko-KR" altLang="en-US" dirty="0"/>
              <a:t> 같이 회귀 작업에서도 결정 트리가 과대적합되기 쉬움</a:t>
            </a:r>
            <a:endParaRPr lang="en-US" altLang="ko-KR" dirty="0"/>
          </a:p>
          <a:p>
            <a:pPr lvl="2"/>
            <a:r>
              <a:rPr lang="ko-KR" altLang="en-US" dirty="0"/>
              <a:t>규제가 없다면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기본 매개변수를 사용하면</a:t>
            </a:r>
            <a:r>
              <a:rPr lang="en-US" altLang="ko-KR" dirty="0"/>
              <a:t>) [</a:t>
            </a:r>
            <a:r>
              <a:rPr lang="ko-KR" altLang="en-US" dirty="0"/>
              <a:t>그림 </a:t>
            </a:r>
            <a:r>
              <a:rPr lang="en-US" altLang="ko-KR" dirty="0"/>
              <a:t>6-6]</a:t>
            </a:r>
            <a:r>
              <a:rPr lang="ko-KR" altLang="en-US" dirty="0"/>
              <a:t>의 왼쪽과 같은 예측을 하게 되며</a:t>
            </a:r>
            <a:r>
              <a:rPr lang="en-US" altLang="ko-KR" dirty="0"/>
              <a:t>, </a:t>
            </a:r>
            <a:r>
              <a:rPr lang="ko-KR" altLang="en-US" dirty="0"/>
              <a:t>이 예측은 확실히 훈련 세트에 아주 크게 과대적합되었음</a:t>
            </a:r>
            <a:r>
              <a:rPr lang="en-US" altLang="ko-KR" dirty="0"/>
              <a:t>. </a:t>
            </a:r>
            <a:r>
              <a:rPr lang="en-US" altLang="ko-KR" dirty="0" err="1"/>
              <a:t>min_samples_leaf</a:t>
            </a:r>
            <a:r>
              <a:rPr lang="en-US" altLang="ko-KR" dirty="0"/>
              <a:t>=10</a:t>
            </a:r>
            <a:r>
              <a:rPr lang="ko-KR" altLang="en-US" dirty="0"/>
              <a:t>으로 지정하면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6-6]</a:t>
            </a:r>
            <a:r>
              <a:rPr lang="ko-KR" altLang="en-US" dirty="0"/>
              <a:t>의 오른쪽 그래프처럼 훨씬 그럴싸한 모델이 만들어짐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31DCF7-C517-4F0F-A5AA-1501F76E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466" y="2738699"/>
            <a:ext cx="80581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184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D5E49-9D49-4F03-BD96-3723EE591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6-8 </a:t>
            </a:r>
            <a:r>
              <a:rPr lang="ko-KR" altLang="en-US" dirty="0"/>
              <a:t>회귀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EB75CB-8519-4E0D-8BA6-566E6DA08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67756F07-A9F4-4D46-A113-F3C5E51C53EF}"/>
              </a:ext>
            </a:extLst>
          </p:cNvPr>
          <p:cNvSpPr/>
          <p:nvPr/>
        </p:nvSpPr>
        <p:spPr>
          <a:xfrm>
            <a:off x="4391847" y="4815046"/>
            <a:ext cx="3408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▲ 그림 </a:t>
            </a:r>
            <a:r>
              <a:rPr lang="en-US" altLang="ko-KR" sz="1400" dirty="0">
                <a:latin typeface="+mn-ea"/>
              </a:rPr>
              <a:t>6-6 </a:t>
            </a:r>
            <a:r>
              <a:rPr lang="ko-KR" altLang="en-US" sz="1400" dirty="0">
                <a:latin typeface="+mn-ea"/>
              </a:rPr>
              <a:t>결정 트리 회귀 모델의 규제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4E0783E7-4536-4C9A-A369-E4602F03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118" y="1846430"/>
            <a:ext cx="7589762" cy="296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010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6-9 </a:t>
            </a:r>
            <a:r>
              <a:rPr lang="ko-KR" altLang="en-US" dirty="0"/>
              <a:t>불안정성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5116870"/>
          </a:xfrm>
        </p:spPr>
        <p:txBody>
          <a:bodyPr>
            <a:normAutofit/>
          </a:bodyPr>
          <a:lstStyle/>
          <a:p>
            <a:r>
              <a:rPr lang="ko-KR" altLang="en-US" dirty="0"/>
              <a:t>결정 트리의 장단점</a:t>
            </a:r>
            <a:endParaRPr lang="en-US" altLang="ko-KR" dirty="0"/>
          </a:p>
          <a:p>
            <a:pPr lvl="2"/>
            <a:r>
              <a:rPr lang="ko-KR" altLang="en-US" dirty="0"/>
              <a:t>결정 트리는 이해하고 해석하기 쉬우며</a:t>
            </a:r>
            <a:r>
              <a:rPr lang="en-US" altLang="ko-KR" dirty="0"/>
              <a:t>, </a:t>
            </a:r>
            <a:r>
              <a:rPr lang="ko-KR" altLang="en-US" dirty="0"/>
              <a:t>사용이 편하고</a:t>
            </a:r>
            <a:r>
              <a:rPr lang="en-US" altLang="ko-KR" dirty="0"/>
              <a:t>, </a:t>
            </a:r>
            <a:r>
              <a:rPr lang="ko-KR" altLang="en-US" dirty="0"/>
              <a:t>여러 용도로 사용할 수 있으며</a:t>
            </a:r>
            <a:r>
              <a:rPr lang="en-US" altLang="ko-KR" dirty="0"/>
              <a:t>, </a:t>
            </a:r>
            <a:r>
              <a:rPr lang="ko-KR" altLang="en-US" dirty="0"/>
              <a:t>성능도 뛰어남</a:t>
            </a:r>
            <a:endParaRPr lang="en-US" altLang="ko-KR" dirty="0"/>
          </a:p>
          <a:p>
            <a:pPr lvl="2"/>
            <a:r>
              <a:rPr lang="ko-KR" altLang="en-US" dirty="0"/>
              <a:t>단점 또는 제한 사항</a:t>
            </a:r>
            <a:endParaRPr lang="en-US" altLang="ko-KR" dirty="0"/>
          </a:p>
          <a:p>
            <a:pPr lvl="3"/>
            <a:r>
              <a:rPr lang="ko-KR" altLang="en-US" dirty="0"/>
              <a:t>결정 트리는 계단 모양의 결정 경계를 만듦</a:t>
            </a:r>
            <a:r>
              <a:rPr lang="en-US" altLang="ko-KR" dirty="0"/>
              <a:t>(</a:t>
            </a:r>
            <a:r>
              <a:rPr lang="ko-KR" altLang="en-US" dirty="0"/>
              <a:t>모든 분할은 축에 수직</a:t>
            </a:r>
            <a:r>
              <a:rPr lang="en-US" altLang="ko-KR" dirty="0"/>
              <a:t>). </a:t>
            </a:r>
            <a:r>
              <a:rPr lang="ko-KR" altLang="en-US" dirty="0"/>
              <a:t>그래서 훈련 세트의 회전에 민감</a:t>
            </a:r>
            <a:r>
              <a:rPr lang="en-US" altLang="ko-KR" dirty="0"/>
              <a:t>: </a:t>
            </a:r>
            <a:r>
              <a:rPr lang="ko-KR" altLang="en-US" dirty="0"/>
              <a:t>문제를 해결하는 한 가지 방법은 훈련 데이터를 더 좋은 방향으로 회전시키는 </a:t>
            </a:r>
            <a:r>
              <a:rPr lang="en-US" altLang="ko-KR" dirty="0"/>
              <a:t>PCA </a:t>
            </a:r>
            <a:r>
              <a:rPr lang="ko-KR" altLang="en-US" dirty="0"/>
              <a:t>기법을 사용하는 것</a:t>
            </a:r>
            <a:endParaRPr lang="en-US" altLang="ko-KR" dirty="0"/>
          </a:p>
          <a:p>
            <a:pPr lvl="3"/>
            <a:r>
              <a:rPr lang="ko-KR" altLang="en-US" dirty="0"/>
              <a:t>훈련 데이터에 있는 작은 변화에도 매우 민감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E1D145-009D-4D00-9D82-A6BAD5AFF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687" y="3003096"/>
            <a:ext cx="80486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925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4D5E49-9D49-4F03-BD96-3723EE591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6-9 </a:t>
            </a:r>
            <a:r>
              <a:rPr lang="ko-KR" altLang="en-US" dirty="0"/>
              <a:t>불안정성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9EB75CB-8519-4E0D-8BA6-566E6DA08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BCD6442-0EB2-4426-B7A7-6B52CFB82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975" y="1423987"/>
            <a:ext cx="80200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534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ko-Kore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11225" y="814388"/>
            <a:ext cx="11280775" cy="13543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CHAPTER 07: </a:t>
            </a:r>
            <a:r>
              <a:rPr lang="ko-KR" altLang="en-US" dirty="0"/>
              <a:t>앙상블 학습과 랜덤 포레스트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0B1B5-3110-43A4-8AEC-886CC2D20C21}"/>
              </a:ext>
            </a:extLst>
          </p:cNvPr>
          <p:cNvSpPr txBox="1"/>
          <p:nvPr/>
        </p:nvSpPr>
        <p:spPr>
          <a:xfrm>
            <a:off x="1195754" y="2317102"/>
            <a:ext cx="10034954" cy="2868406"/>
          </a:xfrm>
          <a:prstGeom prst="rect">
            <a:avLst/>
          </a:prstGeom>
          <a:noFill/>
        </p:spPr>
        <p:txBody>
          <a:bodyPr wrap="square" numCol="1" spcCol="360000" rtlCol="0">
            <a:noAutofit/>
          </a:bodyPr>
          <a:lstStyle/>
          <a:p>
            <a:r>
              <a:rPr lang="en-US" altLang="ko-KR" sz="2000" dirty="0"/>
              <a:t>SECTION 7-1   </a:t>
            </a:r>
            <a:r>
              <a:rPr lang="ko-KR" altLang="en-US" sz="2000" dirty="0"/>
              <a:t>투표 기반 분류기</a:t>
            </a:r>
            <a:endParaRPr lang="en-US" altLang="ko-KR" sz="2000" dirty="0"/>
          </a:p>
          <a:p>
            <a:r>
              <a:rPr lang="en-US" altLang="ko-KR" sz="2000" dirty="0"/>
              <a:t>SECTION 7-2   </a:t>
            </a:r>
            <a:r>
              <a:rPr lang="ko-KR" altLang="en-US" sz="2000" dirty="0"/>
              <a:t>배깅과 페이스팅</a:t>
            </a:r>
            <a:endParaRPr lang="en-US" altLang="ko-KR" sz="2000" dirty="0"/>
          </a:p>
          <a:p>
            <a:r>
              <a:rPr lang="en-US" altLang="ko-KR" sz="2000" dirty="0"/>
              <a:t>SECTION 7-3   </a:t>
            </a:r>
            <a:r>
              <a:rPr lang="ko-KR" altLang="en-US" sz="2000" dirty="0"/>
              <a:t>랜덤 패치와 랜덤 서브스페이스</a:t>
            </a:r>
            <a:endParaRPr lang="en-US" altLang="ko-KR" sz="2000" dirty="0"/>
          </a:p>
          <a:p>
            <a:r>
              <a:rPr lang="en-US" altLang="ko-KR" sz="2000" dirty="0"/>
              <a:t>SECTION 7-4   </a:t>
            </a:r>
            <a:r>
              <a:rPr lang="ko-KR" altLang="en-US" sz="2000" dirty="0"/>
              <a:t>랜덤 포레스트</a:t>
            </a:r>
            <a:endParaRPr lang="en-US" altLang="ko-KR" sz="2000" dirty="0"/>
          </a:p>
          <a:p>
            <a:r>
              <a:rPr lang="en-US" altLang="ko-KR" sz="2000" dirty="0"/>
              <a:t>SECTION 7-5   </a:t>
            </a:r>
            <a:r>
              <a:rPr lang="ko-KR" altLang="en-US" sz="2000" dirty="0"/>
              <a:t>부스팅</a:t>
            </a:r>
            <a:endParaRPr lang="en-US" altLang="ko-KR" sz="2000" dirty="0"/>
          </a:p>
          <a:p>
            <a:r>
              <a:rPr lang="en-US" altLang="ko-KR" sz="2000" dirty="0"/>
              <a:t>SECTION 7-6   </a:t>
            </a:r>
            <a:r>
              <a:rPr lang="ko-KR" altLang="en-US" sz="2000" dirty="0"/>
              <a:t>스태킹</a:t>
            </a:r>
            <a:endParaRPr lang="en-US" altLang="ko-KR" sz="2000" dirty="0"/>
          </a:p>
          <a:p>
            <a:r>
              <a:rPr lang="en-US" altLang="ko-KR" sz="2000" dirty="0"/>
              <a:t>SECTION 7-7   </a:t>
            </a:r>
            <a:r>
              <a:rPr lang="ko-KR" altLang="en-US" sz="2000" dirty="0"/>
              <a:t>연습문제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988502544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ore-KR" sz="3600" b="1" dirty="0">
                <a:cs typeface="+mj-cs"/>
              </a:rPr>
              <a:t>CHAPTER </a:t>
            </a:r>
            <a:r>
              <a:rPr lang="en-US" sz="3600" b="1" dirty="0">
                <a:cs typeface="+mj-cs"/>
              </a:rPr>
              <a:t>07</a:t>
            </a:r>
            <a:r>
              <a:rPr lang="en-US" altLang="ko-KR" sz="3600" b="1" dirty="0">
                <a:cs typeface="+mj-cs"/>
              </a:rPr>
              <a:t> </a:t>
            </a:r>
            <a:r>
              <a:rPr lang="ko-KR" altLang="en-US" sz="3600" b="1" dirty="0">
                <a:cs typeface="+mj-cs"/>
              </a:rPr>
              <a:t>앙상블 학습과 랜덤 포레스트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CBA41-B0B5-444D-A186-6592307FAB7C}"/>
              </a:ext>
            </a:extLst>
          </p:cNvPr>
          <p:cNvSpPr txBox="1"/>
          <p:nvPr/>
        </p:nvSpPr>
        <p:spPr>
          <a:xfrm>
            <a:off x="630465" y="3991169"/>
            <a:ext cx="1032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배깅</a:t>
            </a:r>
            <a:r>
              <a:rPr lang="en-US" altLang="ko-KR" sz="1600" dirty="0"/>
              <a:t>, </a:t>
            </a:r>
            <a:r>
              <a:rPr lang="ko-KR" altLang="en-US" sz="1600" dirty="0"/>
              <a:t>부스팅</a:t>
            </a:r>
            <a:r>
              <a:rPr lang="en-US" altLang="ko-KR" sz="1600" dirty="0"/>
              <a:t>, </a:t>
            </a:r>
            <a:r>
              <a:rPr lang="ko-KR" altLang="en-US" sz="1600" dirty="0"/>
              <a:t>스태킹 등 가장 인기 있는 앙상블 방법 학습</a:t>
            </a:r>
          </a:p>
        </p:txBody>
      </p:sp>
    </p:spTree>
    <p:extLst>
      <p:ext uri="{BB962C8B-B14F-4D97-AF65-F5344CB8AC3E}">
        <p14:creationId xmlns:p14="http://schemas.microsoft.com/office/powerpoint/2010/main" val="32158299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7-1</a:t>
            </a:r>
            <a:r>
              <a:rPr lang="ko-KR" altLang="en-US" dirty="0"/>
              <a:t> 투표 기반 분류기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382733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앙상블 학습</a:t>
            </a:r>
            <a:endParaRPr lang="en-US" altLang="ko-KR" dirty="0"/>
          </a:p>
          <a:p>
            <a:pPr lvl="2"/>
            <a:r>
              <a:rPr lang="ko-KR" altLang="en-US" dirty="0"/>
              <a:t>일련의 예측기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분류나 회귀 모델</a:t>
            </a:r>
            <a:r>
              <a:rPr lang="en-US" altLang="ko-KR" dirty="0"/>
              <a:t>)</a:t>
            </a:r>
            <a:r>
              <a:rPr lang="ko-KR" altLang="en-US" dirty="0"/>
              <a:t>로부터 예측을 수집하면 가장 좋은 모델 하나보다 더 좋은 예측을 얻을 수 있을 것임</a:t>
            </a:r>
            <a:endParaRPr lang="en-US" altLang="ko-KR" dirty="0"/>
          </a:p>
          <a:p>
            <a:pPr lvl="2"/>
            <a:r>
              <a:rPr lang="ko-KR" altLang="en-US" dirty="0"/>
              <a:t>랜덤 포레스트는 결정 트리의 앙상블</a:t>
            </a:r>
            <a:endParaRPr lang="en-US" altLang="ko-KR" dirty="0"/>
          </a:p>
          <a:p>
            <a:pPr lvl="1"/>
            <a:r>
              <a:rPr lang="ko-KR" altLang="en-US" dirty="0"/>
              <a:t>투표 기반 분류기</a:t>
            </a:r>
            <a:endParaRPr lang="en-US" altLang="ko-KR" dirty="0"/>
          </a:p>
          <a:p>
            <a:pPr lvl="2"/>
            <a:r>
              <a:rPr lang="ko-KR" altLang="en-US" dirty="0"/>
              <a:t>정확도가 </a:t>
            </a:r>
            <a:r>
              <a:rPr lang="en-US" altLang="ko-KR" dirty="0"/>
              <a:t>80%</a:t>
            </a:r>
            <a:r>
              <a:rPr lang="ko-KR" altLang="en-US" dirty="0"/>
              <a:t>인 분류기 여러 개를 훈련시켰다고 가정</a:t>
            </a:r>
            <a:r>
              <a:rPr lang="en-US" altLang="ko-KR" dirty="0"/>
              <a:t>: </a:t>
            </a:r>
            <a:r>
              <a:rPr lang="ko-KR" altLang="en-US" dirty="0"/>
              <a:t>로지스틱 회귀 분류기</a:t>
            </a:r>
            <a:r>
              <a:rPr lang="en-US" altLang="ko-KR" dirty="0"/>
              <a:t>, SVM </a:t>
            </a:r>
            <a:r>
              <a:rPr lang="ko-KR" altLang="en-US" dirty="0"/>
              <a:t>분류기</a:t>
            </a:r>
            <a:r>
              <a:rPr lang="en-US" altLang="ko-KR" dirty="0"/>
              <a:t>, </a:t>
            </a:r>
            <a:r>
              <a:rPr lang="ko-KR" altLang="en-US" dirty="0"/>
              <a:t>랜덤 포레스트 분류기</a:t>
            </a:r>
            <a:r>
              <a:rPr lang="en-US" altLang="ko-KR" dirty="0"/>
              <a:t>, K-</a:t>
            </a:r>
            <a:r>
              <a:rPr lang="ko-KR" altLang="en-US" dirty="0"/>
              <a:t>최근접 이웃 분류기 등 </a:t>
            </a:r>
            <a:endParaRPr lang="en-US" altLang="ko-KR" dirty="0"/>
          </a:p>
          <a:p>
            <a:pPr lvl="2"/>
            <a:r>
              <a:rPr lang="ko-KR" altLang="en-US" dirty="0"/>
              <a:t>직접 투표</a:t>
            </a:r>
            <a:r>
              <a:rPr lang="en-US" altLang="ko-KR" dirty="0"/>
              <a:t>(hard voting) </a:t>
            </a:r>
            <a:r>
              <a:rPr lang="ko-KR" altLang="en-US" dirty="0"/>
              <a:t>분류기</a:t>
            </a:r>
            <a:r>
              <a:rPr lang="en-US" altLang="ko-KR" dirty="0"/>
              <a:t>:</a:t>
            </a:r>
            <a:r>
              <a:rPr lang="ko-KR" altLang="en-US" dirty="0"/>
              <a:t> 다수결 투표로 정해지는 분류기</a:t>
            </a:r>
            <a:r>
              <a:rPr lang="en-US" altLang="ko-KR" dirty="0"/>
              <a:t>. </a:t>
            </a:r>
            <a:r>
              <a:rPr lang="ko-KR" altLang="en-US" dirty="0"/>
              <a:t>더 좋은 분류기를 만드는 매우 간단한 방법은 각 분류기의 예측을 모아서 가장 많이 선택된 클래스를 예측하는 것임</a:t>
            </a:r>
            <a:endParaRPr lang="en-US" altLang="ko-KR" dirty="0"/>
          </a:p>
          <a:p>
            <a:pPr lvl="2"/>
            <a:r>
              <a:rPr lang="ko-KR" altLang="en-US" dirty="0"/>
              <a:t>강한 학습기</a:t>
            </a:r>
            <a:endParaRPr lang="en-US" altLang="ko-KR" dirty="0"/>
          </a:p>
          <a:p>
            <a:pPr lvl="2"/>
            <a:r>
              <a:rPr lang="ko-KR" altLang="en-US" dirty="0"/>
              <a:t>약한 학습기</a:t>
            </a:r>
            <a:endParaRPr lang="en-US" altLang="ko-KR" dirty="0"/>
          </a:p>
          <a:p>
            <a:pPr lvl="2"/>
            <a:r>
              <a:rPr lang="ko-KR" altLang="en-US" dirty="0"/>
              <a:t>큰 수의 법칙</a:t>
            </a:r>
            <a:endParaRPr lang="en-US" altLang="ko-K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2BB073-8AD8-4760-B43A-02AAC6147941}"/>
              </a:ext>
            </a:extLst>
          </p:cNvPr>
          <p:cNvSpPr/>
          <p:nvPr/>
        </p:nvSpPr>
        <p:spPr>
          <a:xfrm>
            <a:off x="5046773" y="6347093"/>
            <a:ext cx="31037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▲ 그림 </a:t>
            </a:r>
            <a:r>
              <a:rPr lang="en-US" altLang="ko-KR" sz="1400" dirty="0">
                <a:latin typeface="+mn-ea"/>
              </a:rPr>
              <a:t>7-1 </a:t>
            </a:r>
            <a:r>
              <a:rPr lang="ko-KR" altLang="en-US" sz="1400" dirty="0">
                <a:latin typeface="+mn-ea"/>
              </a:rPr>
              <a:t>여러 분류기 훈련시키기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538A869-D8AE-4A02-8C24-32050CC9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830" y="3731677"/>
            <a:ext cx="5562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954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7-1</a:t>
            </a:r>
            <a:r>
              <a:rPr lang="ko-KR" altLang="en-US" dirty="0"/>
              <a:t> 투표 기반 분류기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6DFFBD-75D1-41D8-9787-8C50D3819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1347787"/>
            <a:ext cx="80391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57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2-4</a:t>
            </a:r>
            <a:r>
              <a:rPr lang="ko-KR" altLang="en-US" dirty="0"/>
              <a:t> 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890849"/>
          </a:xfrm>
        </p:spPr>
        <p:txBody>
          <a:bodyPr>
            <a:normAutofit/>
          </a:bodyPr>
          <a:lstStyle/>
          <a:p>
            <a:r>
              <a:rPr lang="ko-KR" altLang="en-US" dirty="0"/>
              <a:t>테스트 세트 제외한 훈련 세트 탐색</a:t>
            </a:r>
            <a:endParaRPr lang="en-US" altLang="ko-KR" dirty="0"/>
          </a:p>
          <a:p>
            <a:pPr lvl="1"/>
            <a:r>
              <a:rPr lang="ko-KR" altLang="en-US" dirty="0"/>
              <a:t>지리적 데이터 시각화</a:t>
            </a:r>
            <a:endParaRPr lang="en-US" altLang="ko-KR" dirty="0"/>
          </a:p>
          <a:p>
            <a:pPr lvl="2"/>
            <a:r>
              <a:rPr lang="ko-KR" altLang="en-US" dirty="0"/>
              <a:t>지리 정보</a:t>
            </a:r>
            <a:r>
              <a:rPr lang="en-US" altLang="ko-KR" dirty="0"/>
              <a:t>(</a:t>
            </a:r>
            <a:r>
              <a:rPr lang="ko-KR" altLang="en-US" dirty="0"/>
              <a:t>위도와 경도</a:t>
            </a:r>
            <a:r>
              <a:rPr lang="en-US" altLang="ko-KR" dirty="0"/>
              <a:t>)</a:t>
            </a:r>
            <a:r>
              <a:rPr lang="ko-KR" altLang="en-US" dirty="0"/>
              <a:t>를 이용해 모든 구역을 산점도로 만들어 데이터 시각화</a:t>
            </a:r>
            <a:br>
              <a:rPr lang="en-US" altLang="ko-KR" dirty="0"/>
            </a:br>
            <a:r>
              <a:rPr lang="en-US" dirty="0" err="1">
                <a:latin typeface="Consolas" pitchFamily="49" charset="0"/>
              </a:rPr>
              <a:t>housing.plot</a:t>
            </a:r>
            <a:r>
              <a:rPr lang="en-US" dirty="0">
                <a:latin typeface="Consolas" pitchFamily="49" charset="0"/>
              </a:rPr>
              <a:t>(kind="scatter", x="longitude", y="latitude")</a:t>
            </a:r>
          </a:p>
          <a:p>
            <a:pPr lvl="2"/>
            <a:r>
              <a:rPr lang="en-US" altLang="ko-KR" dirty="0"/>
              <a:t>alpha </a:t>
            </a:r>
            <a:r>
              <a:rPr lang="ko-KR" altLang="en-US" dirty="0"/>
              <a:t>옵션을 </a:t>
            </a:r>
            <a:r>
              <a:rPr lang="en-US" altLang="ko-KR" dirty="0"/>
              <a:t>0.1</a:t>
            </a:r>
            <a:r>
              <a:rPr lang="ko-KR" altLang="en-US" dirty="0"/>
              <a:t>로 주면 데이터 포인트가 밀집된 영역을 잘 보여준다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dirty="0" err="1">
                <a:latin typeface="Consolas" pitchFamily="49" charset="0"/>
              </a:rPr>
              <a:t>housing.plot</a:t>
            </a:r>
            <a:r>
              <a:rPr lang="en-US" dirty="0">
                <a:latin typeface="Consolas" pitchFamily="49" charset="0"/>
              </a:rPr>
              <a:t>(kind="scatter", x="longitude", y="latitude", alpha=0.1)</a:t>
            </a:r>
          </a:p>
          <a:p>
            <a:pPr lvl="1"/>
            <a:r>
              <a:rPr lang="ko-KR" altLang="en-US" dirty="0"/>
              <a:t>상관관계 조사</a:t>
            </a:r>
            <a:endParaRPr lang="en-US" altLang="ko-KR" dirty="0"/>
          </a:p>
          <a:p>
            <a:pPr lvl="1"/>
            <a:r>
              <a:rPr lang="ko-KR" altLang="en-US" dirty="0"/>
              <a:t>특성 조합으로 실험</a:t>
            </a:r>
            <a:endParaRPr lang="en-US" altLang="ko-K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429" y="3174794"/>
            <a:ext cx="5332141" cy="295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3481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7-2</a:t>
            </a:r>
            <a:r>
              <a:rPr lang="ko-KR" altLang="en-US" dirty="0"/>
              <a:t> 배깅과 페이스팅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3827332"/>
          </a:xfrm>
        </p:spPr>
        <p:txBody>
          <a:bodyPr>
            <a:normAutofit/>
          </a:bodyPr>
          <a:lstStyle/>
          <a:p>
            <a:r>
              <a:rPr lang="ko-KR" altLang="en-US" dirty="0"/>
              <a:t>배깅</a:t>
            </a:r>
            <a:r>
              <a:rPr lang="en-US" altLang="ko-KR" dirty="0"/>
              <a:t>(bagging, bootstrap aggregating)</a:t>
            </a:r>
            <a:r>
              <a:rPr lang="ko-KR" altLang="en-US" dirty="0"/>
              <a:t>과 페이스팅</a:t>
            </a:r>
            <a:r>
              <a:rPr lang="en-US" altLang="ko-KR" dirty="0"/>
              <a:t>(pasting)</a:t>
            </a:r>
          </a:p>
          <a:p>
            <a:pPr lvl="2"/>
            <a:r>
              <a:rPr lang="ko-KR" altLang="en-US" dirty="0"/>
              <a:t>같은 알고리즘을 사용하고 훈련 세트의 서브셋을 무작위로 구성하여 분류기를 각기 다르게 학습 </a:t>
            </a:r>
            <a:endParaRPr lang="en-US" altLang="ko-KR" dirty="0"/>
          </a:p>
          <a:p>
            <a:pPr lvl="1"/>
            <a:r>
              <a:rPr lang="ko-KR" altLang="en-US" dirty="0"/>
              <a:t>사이킷런의 배깅과 페이스팅</a:t>
            </a:r>
            <a:endParaRPr lang="en-US" altLang="ko-KR" dirty="0"/>
          </a:p>
          <a:p>
            <a:pPr lvl="2"/>
            <a:r>
              <a:rPr lang="ko-KR" altLang="en-US" dirty="0"/>
              <a:t>사이킷런 </a:t>
            </a:r>
            <a:r>
              <a:rPr lang="en-US" altLang="ko-KR" dirty="0"/>
              <a:t>API:</a:t>
            </a:r>
            <a:r>
              <a:rPr lang="ko-KR" altLang="en-US" dirty="0"/>
              <a:t> </a:t>
            </a:r>
            <a:r>
              <a:rPr lang="en-US" altLang="ko-KR" dirty="0" err="1"/>
              <a:t>BaggingClassifier</a:t>
            </a:r>
            <a:r>
              <a:rPr lang="en-US" altLang="ko-KR" dirty="0"/>
              <a:t>(</a:t>
            </a:r>
            <a:r>
              <a:rPr lang="ko-KR" altLang="en-US" dirty="0"/>
              <a:t>회귀의 경우에는</a:t>
            </a:r>
            <a:r>
              <a:rPr lang="en-US" altLang="ko-KR" dirty="0" err="1"/>
              <a:t>BaggingRegressor</a:t>
            </a:r>
            <a:r>
              <a:rPr lang="en-US" altLang="ko-KR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CD1DD4-948D-4B93-B4AF-7A69B594B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313" y="2628006"/>
            <a:ext cx="80295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11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7-2</a:t>
            </a:r>
            <a:r>
              <a:rPr lang="ko-KR" altLang="en-US" dirty="0"/>
              <a:t> 배깅과 페이스팅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3827332"/>
          </a:xfrm>
        </p:spPr>
        <p:txBody>
          <a:bodyPr>
            <a:normAutofit/>
          </a:bodyPr>
          <a:lstStyle/>
          <a:p>
            <a:r>
              <a:rPr lang="ko-KR" altLang="en-US" dirty="0"/>
              <a:t>배깅</a:t>
            </a:r>
            <a:r>
              <a:rPr lang="en-US" altLang="ko-KR" dirty="0"/>
              <a:t>(bagging, bootstrap aggregating)</a:t>
            </a:r>
            <a:r>
              <a:rPr lang="ko-KR" altLang="en-US" dirty="0"/>
              <a:t>과 페이스팅</a:t>
            </a:r>
            <a:r>
              <a:rPr lang="en-US" altLang="ko-KR" dirty="0"/>
              <a:t>(pasting)</a:t>
            </a:r>
          </a:p>
          <a:p>
            <a:pPr lvl="1"/>
            <a:r>
              <a:rPr lang="en-US" altLang="ko-KR" dirty="0" err="1"/>
              <a:t>oob</a:t>
            </a:r>
            <a:r>
              <a:rPr lang="en-US" altLang="ko-KR" dirty="0"/>
              <a:t> </a:t>
            </a:r>
            <a:r>
              <a:rPr lang="ko-KR" altLang="en-US" dirty="0"/>
              <a:t>평가</a:t>
            </a:r>
            <a:endParaRPr lang="en-US" altLang="ko-KR" dirty="0"/>
          </a:p>
          <a:p>
            <a:pPr lvl="2"/>
            <a:r>
              <a:rPr lang="ko-KR" altLang="en-US" dirty="0"/>
              <a:t>배깅을 사용하면 어떤 샘플은 한 예측기를 위해 여러 번 샘플링되고 어떤 것은 전혀 선택되지 않을 수 있음</a:t>
            </a:r>
            <a:endParaRPr lang="en-US" altLang="ko-KR" dirty="0"/>
          </a:p>
          <a:p>
            <a:pPr lvl="2"/>
            <a:r>
              <a:rPr lang="en-US" altLang="ko-KR" dirty="0" err="1"/>
              <a:t>BaggingClassifier</a:t>
            </a:r>
            <a:r>
              <a:rPr lang="ko-KR" altLang="en-US" dirty="0"/>
              <a:t>는 기본값으로 중복을 허용하여</a:t>
            </a:r>
            <a:r>
              <a:rPr lang="en-US" altLang="ko-KR" dirty="0"/>
              <a:t>(bootstrap=True) </a:t>
            </a:r>
            <a:r>
              <a:rPr lang="ko-KR" altLang="en-US" dirty="0"/>
              <a:t>훈련 세트의 크기만큼인 </a:t>
            </a:r>
            <a:r>
              <a:rPr lang="en-US" altLang="ko-KR" i="1" dirty="0"/>
              <a:t>m</a:t>
            </a:r>
            <a:r>
              <a:rPr lang="ko-KR" altLang="en-US" dirty="0"/>
              <a:t>개 샘플을 선택</a:t>
            </a:r>
            <a:r>
              <a:rPr lang="en-US" altLang="ko-KR" dirty="0"/>
              <a:t>. </a:t>
            </a:r>
            <a:r>
              <a:rPr lang="ko-KR" altLang="en-US" dirty="0"/>
              <a:t>이는 평균적으로 각 예측기에 훈련 샘플의 </a:t>
            </a:r>
            <a:r>
              <a:rPr lang="en-US" altLang="ko-KR" dirty="0"/>
              <a:t>63% </a:t>
            </a:r>
            <a:r>
              <a:rPr lang="ko-KR" altLang="en-US" dirty="0"/>
              <a:t>정도만 샘플링된다는 것을 의미하며</a:t>
            </a:r>
            <a:r>
              <a:rPr lang="en-US" altLang="ko-KR" dirty="0"/>
              <a:t>, </a:t>
            </a:r>
            <a:r>
              <a:rPr lang="ko-KR" altLang="en-US" dirty="0"/>
              <a:t>선택되지 않은 훈련 샘플의 나머지 </a:t>
            </a:r>
            <a:r>
              <a:rPr lang="en-US" altLang="ko-KR" dirty="0"/>
              <a:t>37%</a:t>
            </a:r>
            <a:r>
              <a:rPr lang="ko-KR" altLang="en-US" dirty="0"/>
              <a:t>가 </a:t>
            </a:r>
            <a:r>
              <a:rPr lang="en-US" altLang="ko-KR" dirty="0" err="1"/>
              <a:t>oobout</a:t>
            </a:r>
            <a:r>
              <a:rPr lang="en-US" altLang="ko-KR" dirty="0"/>
              <a:t>-of-bag </a:t>
            </a:r>
            <a:r>
              <a:rPr lang="ko-KR" altLang="en-US" dirty="0"/>
              <a:t>샘플이며</a:t>
            </a:r>
            <a:r>
              <a:rPr lang="en-US" altLang="ko-KR" dirty="0"/>
              <a:t> </a:t>
            </a:r>
            <a:r>
              <a:rPr lang="ko-KR" altLang="en-US" dirty="0"/>
              <a:t>예측기마다 남겨진 </a:t>
            </a:r>
            <a:r>
              <a:rPr lang="en-US" altLang="ko-KR" dirty="0"/>
              <a:t>37%</a:t>
            </a:r>
            <a:r>
              <a:rPr lang="ko-KR" altLang="en-US" dirty="0"/>
              <a:t>는 모두 다름</a:t>
            </a:r>
            <a:endParaRPr lang="en-US" altLang="ko-KR" dirty="0"/>
          </a:p>
          <a:p>
            <a:pPr lvl="2"/>
            <a:r>
              <a:rPr lang="ko-KR" altLang="en-US" dirty="0"/>
              <a:t>앙상블의 평가는 각 예측기의 </a:t>
            </a:r>
            <a:r>
              <a:rPr lang="en-US" altLang="ko-KR" dirty="0" err="1"/>
              <a:t>oob</a:t>
            </a:r>
            <a:r>
              <a:rPr lang="en-US" altLang="ko-KR" dirty="0"/>
              <a:t>(Out of Bag) </a:t>
            </a:r>
            <a:r>
              <a:rPr lang="ko-KR" altLang="en-US" dirty="0"/>
              <a:t>평가를 평균</a:t>
            </a:r>
            <a:endParaRPr lang="en-US" altLang="ko-KR" dirty="0"/>
          </a:p>
          <a:p>
            <a:pPr lvl="2"/>
            <a:r>
              <a:rPr lang="ko-KR" altLang="en-US" dirty="0"/>
              <a:t>평가 점수 결과는 </a:t>
            </a:r>
            <a:r>
              <a:rPr lang="en-US" altLang="ko-KR" dirty="0" err="1"/>
              <a:t>oob_score</a:t>
            </a:r>
            <a:r>
              <a:rPr lang="en-US" altLang="ko-KR" dirty="0"/>
              <a:t>_ </a:t>
            </a:r>
            <a:r>
              <a:rPr lang="ko-KR" altLang="en-US" dirty="0"/>
              <a:t>변수에 저장되어 있다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A90111-127F-4B32-9208-0854F1179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12" y="3623643"/>
            <a:ext cx="55626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80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7-3</a:t>
            </a:r>
            <a:r>
              <a:rPr lang="ko-KR" altLang="en-US" dirty="0"/>
              <a:t> 랜덤 패치와 랜덤 서브스페이스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4964470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BaggingClassifier</a:t>
            </a:r>
            <a:r>
              <a:rPr lang="ko-KR" altLang="en-US" dirty="0"/>
              <a:t>는 특성 샘플링도 지원</a:t>
            </a:r>
            <a:endParaRPr lang="en-US" altLang="ko-KR" dirty="0"/>
          </a:p>
          <a:p>
            <a:pPr lvl="1"/>
            <a:r>
              <a:rPr lang="ko-KR" altLang="en-US" dirty="0"/>
              <a:t>샘플링은 </a:t>
            </a:r>
            <a:r>
              <a:rPr lang="en-US" altLang="ko-KR" dirty="0" err="1"/>
              <a:t>max_features</a:t>
            </a:r>
            <a:r>
              <a:rPr lang="en-US" altLang="ko-KR" dirty="0"/>
              <a:t>, </a:t>
            </a:r>
            <a:r>
              <a:rPr lang="en-US" altLang="ko-KR" dirty="0" err="1"/>
              <a:t>bootstrap_features</a:t>
            </a:r>
            <a:r>
              <a:rPr lang="en-US" altLang="ko-KR" dirty="0"/>
              <a:t> </a:t>
            </a:r>
            <a:r>
              <a:rPr lang="ko-KR" altLang="en-US" dirty="0"/>
              <a:t>두 매개변수로 조절</a:t>
            </a:r>
            <a:endParaRPr lang="en-US" altLang="ko-KR" dirty="0"/>
          </a:p>
          <a:p>
            <a:pPr lvl="1"/>
            <a:r>
              <a:rPr lang="ko-KR" altLang="en-US" dirty="0"/>
              <a:t>작동 방식은 </a:t>
            </a:r>
            <a:r>
              <a:rPr lang="en-US" altLang="ko-KR" dirty="0" err="1"/>
              <a:t>max_samples</a:t>
            </a:r>
            <a:r>
              <a:rPr lang="en-US" altLang="ko-KR" dirty="0"/>
              <a:t>, bootstrap</a:t>
            </a:r>
            <a:r>
              <a:rPr lang="ko-KR" altLang="en-US" dirty="0"/>
              <a:t>과 동일하지만 샘플이 아니고 특성에 대한 샘플링</a:t>
            </a:r>
            <a:endParaRPr lang="en-US" altLang="ko-KR" dirty="0"/>
          </a:p>
          <a:p>
            <a:pPr lvl="2"/>
            <a:r>
              <a:rPr lang="ko-KR" altLang="en-US" dirty="0"/>
              <a:t>각 예측기는 무작위로 선택한 입력 특성의 일부분으로 훈련</a:t>
            </a:r>
            <a:endParaRPr lang="en-US" altLang="ko-KR" dirty="0"/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이미지와 같은</a:t>
            </a:r>
            <a:r>
              <a:rPr lang="en-US" altLang="ko-KR" dirty="0"/>
              <a:t>) </a:t>
            </a:r>
            <a:r>
              <a:rPr lang="ko-KR" altLang="en-US" dirty="0"/>
              <a:t>매우 고차원의 데이터셋을 다룰 때 유용</a:t>
            </a:r>
            <a:endParaRPr lang="en-US" altLang="ko-KR" dirty="0"/>
          </a:p>
          <a:p>
            <a:pPr lvl="1"/>
            <a:r>
              <a:rPr lang="ko-KR" altLang="en-US" dirty="0"/>
              <a:t>랜덤 패치 방식</a:t>
            </a:r>
            <a:endParaRPr lang="en-US" altLang="ko-KR" dirty="0"/>
          </a:p>
          <a:p>
            <a:pPr lvl="2"/>
            <a:r>
              <a:rPr lang="ko-KR" altLang="en-US" dirty="0"/>
              <a:t>훈련 특성과 샘플을 모두 샘플링</a:t>
            </a:r>
            <a:endParaRPr lang="en-US" altLang="ko-KR" dirty="0"/>
          </a:p>
          <a:p>
            <a:pPr lvl="1"/>
            <a:r>
              <a:rPr lang="ko-KR" altLang="en-US" dirty="0"/>
              <a:t>랜덤 서브스페이스 방식</a:t>
            </a:r>
            <a:endParaRPr lang="en-US" altLang="ko-KR" dirty="0"/>
          </a:p>
          <a:p>
            <a:pPr lvl="2"/>
            <a:r>
              <a:rPr lang="ko-KR" altLang="en-US" dirty="0"/>
              <a:t>훈련 샘플을 모두 사용하고</a:t>
            </a:r>
            <a:r>
              <a:rPr lang="en-US" altLang="ko-KR" dirty="0"/>
              <a:t>(bootstrap=False</a:t>
            </a:r>
            <a:r>
              <a:rPr lang="ko-KR" altLang="en-US" dirty="0"/>
              <a:t>이고 </a:t>
            </a:r>
            <a:r>
              <a:rPr lang="en-US" altLang="ko-KR" dirty="0" err="1"/>
              <a:t>max_samples</a:t>
            </a:r>
            <a:r>
              <a:rPr lang="en-US" altLang="ko-KR" dirty="0"/>
              <a:t>=1.0</a:t>
            </a:r>
            <a:r>
              <a:rPr lang="ko-KR" altLang="en-US" dirty="0"/>
              <a:t>로 설정</a:t>
            </a:r>
            <a:r>
              <a:rPr lang="en-US" altLang="ko-KR" dirty="0"/>
              <a:t>) </a:t>
            </a:r>
            <a:r>
              <a:rPr lang="ko-KR" altLang="en-US" dirty="0"/>
              <a:t>특성은 샘플링</a:t>
            </a:r>
            <a:r>
              <a:rPr lang="en-US" altLang="ko-KR" dirty="0"/>
              <a:t>(</a:t>
            </a:r>
            <a:r>
              <a:rPr lang="en-US" altLang="ko-KR" dirty="0" err="1"/>
              <a:t>bootstrap_features</a:t>
            </a:r>
            <a:r>
              <a:rPr lang="en-US" altLang="ko-KR" dirty="0"/>
              <a:t>=True </a:t>
            </a:r>
            <a:r>
              <a:rPr lang="ko-KR" altLang="en-US" dirty="0"/>
              <a:t>그리고</a:t>
            </a:r>
            <a:r>
              <a:rPr lang="en-US" altLang="ko-KR" dirty="0"/>
              <a:t>/</a:t>
            </a:r>
            <a:r>
              <a:rPr lang="ko-KR" altLang="en-US" dirty="0"/>
              <a:t>또는 </a:t>
            </a:r>
            <a:r>
              <a:rPr lang="en-US" altLang="ko-KR" dirty="0" err="1"/>
              <a:t>max_features</a:t>
            </a:r>
            <a:r>
              <a:rPr lang="ko-KR" altLang="en-US" dirty="0"/>
              <a:t>는 </a:t>
            </a:r>
            <a:r>
              <a:rPr lang="en-US" altLang="ko-KR" dirty="0"/>
              <a:t>1.0</a:t>
            </a:r>
            <a:r>
              <a:rPr lang="ko-KR" altLang="en-US" dirty="0"/>
              <a:t>보다 작게 설정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특성 샘플링은 더 다양한 예측기를 만들며 편향을 늘리는 대신 분산을 낮춤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31491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7-3</a:t>
            </a:r>
            <a:r>
              <a:rPr lang="ko-KR" altLang="en-US" dirty="0"/>
              <a:t> 랜덤 패치와 랜덤 서브스페이스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26ACC3-AF2B-4BBD-9EFC-4F8651617C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16</a:t>
            </a:r>
            <a:r>
              <a:rPr lang="ko-KR" altLang="en-US" dirty="0"/>
              <a:t>개의 리프 노드를 갖는</a:t>
            </a:r>
            <a:r>
              <a:rPr lang="en-US" altLang="ko-KR" dirty="0"/>
              <a:t>) 500</a:t>
            </a:r>
            <a:r>
              <a:rPr lang="ko-KR" altLang="en-US" dirty="0"/>
              <a:t>개 트리로 이뤄진 랜덤 포레스트 분류기를 여러 </a:t>
            </a:r>
            <a:r>
              <a:rPr lang="en-US" altLang="ko-KR" dirty="0"/>
              <a:t>CPU </a:t>
            </a:r>
            <a:r>
              <a:rPr lang="ko-KR" altLang="en-US" dirty="0"/>
              <a:t>코어에서</a:t>
            </a:r>
            <a:r>
              <a:rPr lang="en-US" altLang="ko-KR" dirty="0"/>
              <a:t> </a:t>
            </a:r>
            <a:r>
              <a:rPr lang="ko-KR" altLang="en-US" dirty="0"/>
              <a:t>훈련시키는 코드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73E9B8-757A-450F-9BFB-3FB8DC442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94" y="1694209"/>
            <a:ext cx="812482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60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7-4</a:t>
            </a:r>
            <a:r>
              <a:rPr lang="ko-KR" altLang="en-US" dirty="0"/>
              <a:t> 랜덤 포레스트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7"/>
            <a:ext cx="11046173" cy="3589213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랜덤 포레스트는 일반적으로 배깅 방법</a:t>
            </a:r>
            <a:r>
              <a:rPr lang="en-US" altLang="ko-KR" dirty="0"/>
              <a:t>(</a:t>
            </a:r>
            <a:r>
              <a:rPr lang="ko-KR" altLang="en-US" dirty="0"/>
              <a:t>또는 페이스팅</a:t>
            </a:r>
            <a:r>
              <a:rPr lang="en-US" altLang="ko-KR" dirty="0"/>
              <a:t>)</a:t>
            </a:r>
            <a:r>
              <a:rPr lang="ko-KR" altLang="en-US" dirty="0"/>
              <a:t>을 적용한 결정 트리의 앙상블</a:t>
            </a:r>
            <a:endParaRPr lang="en-US" altLang="ko-KR" dirty="0"/>
          </a:p>
          <a:p>
            <a:pPr lvl="1"/>
            <a:r>
              <a:rPr lang="ko-KR" altLang="en-US" dirty="0"/>
              <a:t>엑스트라 트리 </a:t>
            </a:r>
            <a:r>
              <a:rPr lang="en-US" altLang="ko-KR" dirty="0"/>
              <a:t>(</a:t>
            </a:r>
            <a:r>
              <a:rPr lang="ko-KR" altLang="en-US" dirty="0"/>
              <a:t>익스트림 랜덤 트리 앙상블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극단적으로 무작위한 트리의 랜덤 포레스트</a:t>
            </a:r>
            <a:endParaRPr lang="en-US" altLang="ko-KR" dirty="0"/>
          </a:p>
          <a:p>
            <a:pPr lvl="2"/>
            <a:r>
              <a:rPr lang="ko-KR" altLang="en-US" dirty="0"/>
              <a:t>편향이 늘어나지만 대신 분산을 낮춤</a:t>
            </a:r>
            <a:endParaRPr lang="en-US" altLang="ko-KR" dirty="0"/>
          </a:p>
          <a:p>
            <a:pPr lvl="2"/>
            <a:r>
              <a:rPr lang="ko-KR" altLang="en-US" dirty="0"/>
              <a:t>사이킷런의 </a:t>
            </a:r>
            <a:r>
              <a:rPr lang="en-US" altLang="ko-KR" dirty="0" err="1"/>
              <a:t>ExtraTreesClassifier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ko-KR" altLang="en-US" dirty="0"/>
              <a:t>특성 중요도</a:t>
            </a:r>
            <a:endParaRPr lang="en-US" altLang="ko-KR" dirty="0"/>
          </a:p>
          <a:p>
            <a:pPr lvl="2"/>
            <a:r>
              <a:rPr lang="ko-KR" altLang="en-US" dirty="0"/>
              <a:t>랜덤 포레스트의 또 다른 장점은 특성의 상대적 중요도를 측정하기 쉽다는 점</a:t>
            </a:r>
            <a:endParaRPr lang="en-US" altLang="ko-KR" dirty="0"/>
          </a:p>
          <a:p>
            <a:pPr lvl="2"/>
            <a:r>
              <a:rPr lang="ko-KR" altLang="en-US" dirty="0"/>
              <a:t>사이킷런은 훈련이 끝난 뒤 특성마다 자동으로 중요도의 전체 합이 </a:t>
            </a:r>
            <a:r>
              <a:rPr lang="en-US" altLang="ko-KR" dirty="0"/>
              <a:t>1</a:t>
            </a:r>
            <a:r>
              <a:rPr lang="ko-KR" altLang="en-US" dirty="0"/>
              <a:t>이 되도록 </a:t>
            </a:r>
            <a:r>
              <a:rPr lang="ko-KR" altLang="en-US" dirty="0" err="1"/>
              <a:t>결괏값을</a:t>
            </a:r>
            <a:r>
              <a:rPr lang="ko-KR" altLang="en-US" dirty="0"/>
              <a:t> 정규화</a:t>
            </a:r>
            <a:endParaRPr lang="en-US" altLang="ko-KR" dirty="0"/>
          </a:p>
          <a:p>
            <a:pPr lvl="2"/>
            <a:r>
              <a:rPr lang="en-US" altLang="ko-KR" dirty="0"/>
              <a:t>iris </a:t>
            </a:r>
            <a:r>
              <a:rPr lang="ko-KR" altLang="en-US" dirty="0"/>
              <a:t>데이터셋에 </a:t>
            </a:r>
            <a:r>
              <a:rPr lang="en-US" altLang="ko-KR" dirty="0" err="1"/>
              <a:t>RandomForestClassifier</a:t>
            </a:r>
            <a:r>
              <a:rPr lang="ko-KR" altLang="en-US" dirty="0"/>
              <a:t>를 훈련시키고 각 특성의 중요도를 출력하는 코드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꽃잎의 길이</a:t>
            </a:r>
            <a:r>
              <a:rPr lang="en-US" altLang="ko-KR" dirty="0"/>
              <a:t>(44%)</a:t>
            </a:r>
            <a:r>
              <a:rPr lang="ko-KR" altLang="en-US" dirty="0"/>
              <a:t>와 너비</a:t>
            </a:r>
            <a:r>
              <a:rPr lang="en-US" altLang="ko-KR" dirty="0"/>
              <a:t>(42%)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3F72D2-CAC7-487D-AE12-9FC25E7FE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833" y="3899779"/>
            <a:ext cx="6283355" cy="285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713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7-4</a:t>
            </a:r>
            <a:r>
              <a:rPr lang="ko-KR" altLang="en-US" dirty="0"/>
              <a:t> 랜덤 포레스트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75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06FFB9-73A1-4D3B-B1D3-FB6D0E6C0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884" y="1180094"/>
            <a:ext cx="6212004" cy="394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546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1"/>
          <p:cNvSpPr txBox="1">
            <a:spLocks/>
          </p:cNvSpPr>
          <p:nvPr/>
        </p:nvSpPr>
        <p:spPr>
          <a:xfrm>
            <a:off x="779230" y="1906438"/>
            <a:ext cx="11228717" cy="4822165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endParaRPr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A2D139-0D54-6740-BC96-84B38FA6B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E0B1CE4-00EE-1841-984D-B00E882C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ko-Kore-KR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7389A846-A623-F04D-A5F3-1E4377CC921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11225" y="814388"/>
            <a:ext cx="11280775" cy="135438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CHAPTER 09: </a:t>
            </a:r>
            <a:r>
              <a:rPr lang="ko-KR" altLang="en-US" dirty="0"/>
              <a:t>비지도 학습</a:t>
            </a:r>
            <a:endParaRPr lang="en-US" altLang="ko-KR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0B1B5-3110-43A4-8AEC-886CC2D20C21}"/>
              </a:ext>
            </a:extLst>
          </p:cNvPr>
          <p:cNvSpPr txBox="1"/>
          <p:nvPr/>
        </p:nvSpPr>
        <p:spPr>
          <a:xfrm>
            <a:off x="1195754" y="2317102"/>
            <a:ext cx="10034954" cy="2868406"/>
          </a:xfrm>
          <a:prstGeom prst="rect">
            <a:avLst/>
          </a:prstGeom>
          <a:noFill/>
        </p:spPr>
        <p:txBody>
          <a:bodyPr wrap="square" numCol="1" spcCol="360000" rtlCol="0">
            <a:noAutofit/>
          </a:bodyPr>
          <a:lstStyle/>
          <a:p>
            <a:r>
              <a:rPr lang="en-US" altLang="ko-KR" sz="2000" dirty="0"/>
              <a:t>SECTION 9-1   </a:t>
            </a:r>
            <a:r>
              <a:rPr lang="ko-KR" altLang="en-US" sz="2000" dirty="0"/>
              <a:t>군집</a:t>
            </a:r>
            <a:endParaRPr lang="en-US" altLang="ko-KR" sz="2000" dirty="0"/>
          </a:p>
          <a:p>
            <a:r>
              <a:rPr lang="en-US" altLang="ko-KR" sz="2000" dirty="0"/>
              <a:t>SECTION 9-2   </a:t>
            </a:r>
            <a:r>
              <a:rPr lang="ko-KR" altLang="en-US" sz="2000" dirty="0"/>
              <a:t>가우시안 혼합</a:t>
            </a:r>
            <a:endParaRPr lang="en-US" altLang="ko-KR" sz="2000" dirty="0"/>
          </a:p>
          <a:p>
            <a:r>
              <a:rPr lang="en-US" altLang="ko-KR" sz="2000" dirty="0"/>
              <a:t>SECTION 9-3   </a:t>
            </a:r>
            <a:r>
              <a:rPr lang="ko-KR" altLang="en-US" sz="2000" dirty="0"/>
              <a:t>연습문제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282404046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28E8E3-0E6B-F440-8FD7-C16EDF9465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ore-KR" sz="3600" b="1" dirty="0">
                <a:cs typeface="+mj-cs"/>
              </a:rPr>
              <a:t>CHAPTER </a:t>
            </a:r>
            <a:r>
              <a:rPr lang="en-US" sz="3600" b="1" dirty="0">
                <a:cs typeface="+mj-cs"/>
              </a:rPr>
              <a:t>09</a:t>
            </a:r>
            <a:r>
              <a:rPr lang="en-US" altLang="ko-KR" sz="3600" b="1" dirty="0">
                <a:cs typeface="+mj-cs"/>
              </a:rPr>
              <a:t> </a:t>
            </a:r>
            <a:r>
              <a:rPr lang="ko-KR" altLang="en-US" sz="3600" b="1" dirty="0">
                <a:cs typeface="+mj-cs"/>
              </a:rPr>
              <a:t>비지도 학습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CCBA41-B0B5-444D-A186-6592307FAB7C}"/>
              </a:ext>
            </a:extLst>
          </p:cNvPr>
          <p:cNvSpPr txBox="1"/>
          <p:nvPr/>
        </p:nvSpPr>
        <p:spPr>
          <a:xfrm>
            <a:off x="630465" y="3991169"/>
            <a:ext cx="1032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비지도 학습과 알고리즘</a:t>
            </a:r>
          </a:p>
        </p:txBody>
      </p:sp>
    </p:spTree>
    <p:extLst>
      <p:ext uri="{BB962C8B-B14F-4D97-AF65-F5344CB8AC3E}">
        <p14:creationId xmlns:p14="http://schemas.microsoft.com/office/powerpoint/2010/main" val="33132713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9 </a:t>
            </a:r>
            <a:r>
              <a:rPr lang="ko-KR" altLang="en-US" dirty="0"/>
              <a:t>이 장에서 다루는 비지도 학습 알고리즘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78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r>
              <a:rPr lang="ko-KR" altLang="en-US" dirty="0"/>
              <a:t>군집</a:t>
            </a:r>
            <a:r>
              <a:rPr lang="en-US" altLang="ko-KR" dirty="0"/>
              <a:t>(clustering)</a:t>
            </a:r>
            <a:br>
              <a:rPr lang="en-US" altLang="ko-KR" dirty="0"/>
            </a:br>
            <a:r>
              <a:rPr lang="ko-KR" altLang="en-US" dirty="0"/>
              <a:t>비슷한 샘플을 클러스터</a:t>
            </a:r>
            <a:r>
              <a:rPr lang="en-US" altLang="ko-KR" dirty="0"/>
              <a:t>(cluster)</a:t>
            </a:r>
            <a:r>
              <a:rPr lang="ko-KR" altLang="en-US" dirty="0"/>
              <a:t>로 모음</a:t>
            </a:r>
            <a:r>
              <a:rPr lang="en-US" altLang="ko-KR" dirty="0"/>
              <a:t>. </a:t>
            </a:r>
            <a:r>
              <a:rPr lang="ko-KR" altLang="en-US" dirty="0"/>
              <a:t>데이터 분석</a:t>
            </a:r>
            <a:r>
              <a:rPr lang="en-US" altLang="ko-KR" dirty="0"/>
              <a:t>, </a:t>
            </a:r>
            <a:r>
              <a:rPr lang="ko-KR" altLang="en-US" dirty="0"/>
              <a:t>고객 분류</a:t>
            </a:r>
            <a:r>
              <a:rPr lang="en-US" altLang="ko-KR" dirty="0"/>
              <a:t>, </a:t>
            </a:r>
            <a:r>
              <a:rPr lang="ko-KR" altLang="en-US" dirty="0"/>
              <a:t>추천 시스템</a:t>
            </a:r>
            <a:r>
              <a:rPr lang="en-US" altLang="ko-KR" dirty="0"/>
              <a:t>, </a:t>
            </a:r>
            <a:r>
              <a:rPr lang="ko-KR" altLang="en-US" dirty="0"/>
              <a:t>검색 엔진</a:t>
            </a:r>
            <a:r>
              <a:rPr lang="en-US" altLang="ko-KR" dirty="0"/>
              <a:t>, </a:t>
            </a:r>
            <a:r>
              <a:rPr lang="ko-KR" altLang="en-US" dirty="0"/>
              <a:t>이미지 분할</a:t>
            </a:r>
            <a:r>
              <a:rPr lang="en-US" altLang="ko-KR" dirty="0"/>
              <a:t>, </a:t>
            </a:r>
            <a:r>
              <a:rPr lang="ko-KR" altLang="en-US" dirty="0" err="1"/>
              <a:t>준지도</a:t>
            </a:r>
            <a:r>
              <a:rPr lang="ko-KR" altLang="en-US" dirty="0"/>
              <a:t> 학습</a:t>
            </a:r>
            <a:r>
              <a:rPr lang="en-US" altLang="ko-KR" dirty="0"/>
              <a:t>, </a:t>
            </a:r>
            <a:r>
              <a:rPr lang="ko-KR" altLang="en-US" dirty="0"/>
              <a:t>차원 축소 등에 사용하는 훌륭한 도구다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이상치 탐지</a:t>
            </a:r>
            <a:r>
              <a:rPr lang="en-US" altLang="ko-KR" dirty="0"/>
              <a:t>(outlier detection)</a:t>
            </a:r>
            <a:br>
              <a:rPr lang="en-US" altLang="ko-KR" dirty="0"/>
            </a:br>
            <a:r>
              <a:rPr lang="en-US" altLang="ko-KR" dirty="0"/>
              <a:t>‘</a:t>
            </a:r>
            <a:r>
              <a:rPr lang="ko-KR" altLang="en-US" dirty="0"/>
              <a:t>정상’ 데이터가 어떻게 보이는지를 학습하고</a:t>
            </a:r>
            <a:r>
              <a:rPr lang="en-US" altLang="ko-KR" dirty="0"/>
              <a:t>, </a:t>
            </a:r>
            <a:r>
              <a:rPr lang="ko-KR" altLang="en-US" dirty="0"/>
              <a:t>비정상 샘플을 감지하는 데 사용</a:t>
            </a:r>
            <a:r>
              <a:rPr lang="en-US" altLang="ko-KR" dirty="0"/>
              <a:t>. </a:t>
            </a:r>
            <a:r>
              <a:rPr lang="ko-KR" altLang="en-US" dirty="0"/>
              <a:t>예를 들면 제조 라인에서 결함 제품을 감지하거나 시계열 데이터에서 새로운 트렌드를 찾는다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밀도 추정</a:t>
            </a:r>
            <a:r>
              <a:rPr lang="en-US" altLang="ko-KR" dirty="0"/>
              <a:t>(density estimation)</a:t>
            </a:r>
            <a:br>
              <a:rPr lang="en-US" altLang="ko-KR" dirty="0"/>
            </a:br>
            <a:r>
              <a:rPr lang="ko-KR" altLang="en-US" dirty="0"/>
              <a:t>데이터셋 생성 확률 과정</a:t>
            </a:r>
            <a:r>
              <a:rPr lang="en-US" altLang="ko-KR" dirty="0"/>
              <a:t>(random process)</a:t>
            </a:r>
            <a:r>
              <a:rPr lang="ko-KR" altLang="en-US" dirty="0"/>
              <a:t>의 확률 밀도 함수</a:t>
            </a:r>
            <a:r>
              <a:rPr lang="en-US" altLang="ko-KR" dirty="0"/>
              <a:t>(probability density function, PDF)</a:t>
            </a:r>
            <a:r>
              <a:rPr lang="ko-KR" altLang="en-US" dirty="0"/>
              <a:t>를 추정한다</a:t>
            </a:r>
            <a:r>
              <a:rPr lang="en-US" altLang="ko-KR" dirty="0"/>
              <a:t>. </a:t>
            </a:r>
            <a:r>
              <a:rPr lang="ko-KR" altLang="en-US" dirty="0"/>
              <a:t>밀도 추정은 이상치 탐지에 널리 사용된다</a:t>
            </a:r>
            <a:r>
              <a:rPr lang="en-US" altLang="ko-KR" dirty="0"/>
              <a:t>. </a:t>
            </a:r>
            <a:r>
              <a:rPr lang="ko-KR" altLang="en-US" dirty="0"/>
              <a:t>밀도가 매우 낮은 영역에 놓인 샘플이 </a:t>
            </a:r>
            <a:r>
              <a:rPr lang="ko-KR" altLang="en-US" dirty="0" err="1"/>
              <a:t>이상치일</a:t>
            </a:r>
            <a:r>
              <a:rPr lang="ko-KR" altLang="en-US" dirty="0"/>
              <a:t> 가능성이 높다</a:t>
            </a:r>
            <a:r>
              <a:rPr lang="en-US" altLang="ko-KR" dirty="0"/>
              <a:t>. </a:t>
            </a:r>
            <a:r>
              <a:rPr lang="ko-KR" altLang="en-US" dirty="0"/>
              <a:t>데이터 분석과 시각화에도 유용하다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4103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9-1</a:t>
            </a:r>
            <a:r>
              <a:rPr lang="ko-KR" altLang="en-US" dirty="0"/>
              <a:t> 군집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79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r>
              <a:rPr lang="ko-KR" altLang="en-US" dirty="0"/>
              <a:t>군집</a:t>
            </a:r>
            <a:r>
              <a:rPr lang="en-US" altLang="ko-KR" dirty="0"/>
              <a:t>: </a:t>
            </a:r>
            <a:r>
              <a:rPr lang="ko-KR" altLang="en-US" dirty="0"/>
              <a:t>비슷한 샘플을 구별해 하나의 클러스터</a:t>
            </a:r>
            <a:r>
              <a:rPr lang="en-US" altLang="ko-KR" dirty="0"/>
              <a:t> </a:t>
            </a:r>
            <a:r>
              <a:rPr lang="ko-KR" altLang="en-US" dirty="0"/>
              <a:t>또는 비슷한 샘플의 그룹으로 할당하는 작업</a:t>
            </a:r>
            <a:br>
              <a:rPr lang="en-US" altLang="ko-KR" dirty="0"/>
            </a:br>
            <a:r>
              <a:rPr lang="ko-KR" altLang="en-US" dirty="0"/>
              <a:t>군집은 다양한 애플리케이션에서 사용</a:t>
            </a:r>
            <a:r>
              <a:rPr lang="en-US" altLang="ko-KR" dirty="0"/>
              <a:t>: </a:t>
            </a:r>
            <a:r>
              <a:rPr lang="ko-KR" altLang="en-US" dirty="0"/>
              <a:t>고객 분류</a:t>
            </a:r>
            <a:r>
              <a:rPr lang="en-US" altLang="ko-KR" dirty="0"/>
              <a:t>, </a:t>
            </a:r>
            <a:r>
              <a:rPr lang="ko-KR" altLang="en-US" dirty="0"/>
              <a:t>데이터 분석</a:t>
            </a:r>
            <a:r>
              <a:rPr lang="en-US" altLang="ko-KR" dirty="0"/>
              <a:t>, </a:t>
            </a:r>
            <a:r>
              <a:rPr lang="ko-KR" altLang="en-US" dirty="0"/>
              <a:t>차원 축소 기법</a:t>
            </a:r>
            <a:r>
              <a:rPr lang="en-US" altLang="ko-KR" dirty="0"/>
              <a:t>, </a:t>
            </a:r>
            <a:r>
              <a:rPr lang="ko-KR" altLang="en-US" dirty="0"/>
              <a:t>이상치 탐지</a:t>
            </a:r>
            <a:r>
              <a:rPr lang="en-US" altLang="ko-KR" dirty="0"/>
              <a:t>, </a:t>
            </a:r>
            <a:r>
              <a:rPr lang="ko-KR" altLang="en-US" dirty="0"/>
              <a:t>준지도 학습</a:t>
            </a:r>
            <a:r>
              <a:rPr lang="en-US" altLang="ko-KR" dirty="0"/>
              <a:t>, </a:t>
            </a:r>
            <a:r>
              <a:rPr lang="ko-KR" altLang="en-US" dirty="0"/>
              <a:t>검색 엔진</a:t>
            </a:r>
            <a:r>
              <a:rPr lang="en-US" altLang="ko-KR" dirty="0"/>
              <a:t>, </a:t>
            </a:r>
            <a:r>
              <a:rPr lang="ko-KR" altLang="en-US" dirty="0"/>
              <a:t>이미지 분할 등</a:t>
            </a:r>
            <a:endParaRPr lang="en-US" altLang="ko-KR" dirty="0"/>
          </a:p>
          <a:p>
            <a:pPr lvl="1"/>
            <a:r>
              <a:rPr lang="ko-KR" altLang="en-US" dirty="0"/>
              <a:t>군집을 사용하는 다양한 알고리즘</a:t>
            </a:r>
            <a:endParaRPr lang="en-US" altLang="ko-KR" dirty="0"/>
          </a:p>
          <a:p>
            <a:pPr lvl="2"/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고객 분류 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2"/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데이터 분석 </a:t>
            </a:r>
            <a:endParaRPr lang="en-US" altLang="ko-KR" sz="1800" dirty="0">
              <a:solidFill>
                <a:srgbClr val="000000"/>
              </a:solidFill>
              <a:latin typeface="YoonV YoonGothic100Std_OTF"/>
            </a:endParaRPr>
          </a:p>
          <a:p>
            <a:pPr lvl="2"/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차원 축소 기법 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2"/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이상치 탐지 </a:t>
            </a:r>
            <a:endParaRPr lang="en-US" altLang="ko-KR" sz="1800" dirty="0">
              <a:solidFill>
                <a:srgbClr val="000000"/>
              </a:solidFill>
              <a:latin typeface="YoonV YoonGothic100Std_OTF"/>
            </a:endParaRPr>
          </a:p>
          <a:p>
            <a:pPr lvl="2"/>
            <a:r>
              <a:rPr lang="ko-KR" altLang="en-US" sz="1800" b="0" i="0" u="none" strike="noStrike" baseline="0" dirty="0" err="1">
                <a:solidFill>
                  <a:srgbClr val="000000"/>
                </a:solidFill>
                <a:latin typeface="YoonV YoonGothic100Std_OTF"/>
              </a:rPr>
              <a:t>준지도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 학습 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YoonV YoonGothic100Std_OTF"/>
            </a:endParaRPr>
          </a:p>
          <a:p>
            <a:pPr lvl="2"/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검색 엔진 </a:t>
            </a:r>
            <a:endParaRPr lang="en-US" altLang="ko-KR" sz="1800" dirty="0">
              <a:solidFill>
                <a:srgbClr val="000000"/>
              </a:solidFill>
              <a:latin typeface="YoonV YoonGothic100Std_OTF"/>
            </a:endParaRPr>
          </a:p>
          <a:p>
            <a:pPr lvl="2"/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YoonV YoonGothic100Std_OTF"/>
              </a:rPr>
              <a:t>이미지 분할 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4AFCE4-E6F7-48E7-8278-B004A279F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205" y="2615268"/>
            <a:ext cx="6381313" cy="28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66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2-4</a:t>
            </a:r>
            <a:r>
              <a:rPr lang="ko-KR" altLang="en-US" dirty="0"/>
              <a:t> 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838200"/>
            <a:ext cx="6705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40135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9-1</a:t>
            </a:r>
            <a:r>
              <a:rPr lang="ko-KR" altLang="en-US" dirty="0"/>
              <a:t> 군집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80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k-</a:t>
            </a:r>
            <a:r>
              <a:rPr lang="ko-KR" altLang="en-US" dirty="0"/>
              <a:t>평균</a:t>
            </a:r>
            <a:r>
              <a:rPr lang="en-US" altLang="ko-KR" dirty="0"/>
              <a:t>(</a:t>
            </a:r>
            <a:r>
              <a:rPr lang="ko-KR" altLang="en-US" dirty="0"/>
              <a:t>로이드</a:t>
            </a:r>
            <a:r>
              <a:rPr lang="en-US" altLang="ko-KR" dirty="0"/>
              <a:t>-</a:t>
            </a:r>
            <a:r>
              <a:rPr lang="ko-KR" altLang="en-US" dirty="0" err="1"/>
              <a:t>포지</a:t>
            </a:r>
            <a:r>
              <a:rPr lang="ko-KR" altLang="en-US" dirty="0"/>
              <a:t> 알고리즘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반복 몇 번으로 레이블이 없는 데이터셋을 빠르고 효율적으로 클러스터로 묶는 간단한 알고리즘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DE3D03-C11B-45CD-95BA-565261A77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554" y="2303827"/>
            <a:ext cx="67437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608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9-1</a:t>
            </a:r>
            <a:r>
              <a:rPr lang="ko-KR" altLang="en-US" dirty="0"/>
              <a:t> 군집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81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k-</a:t>
            </a:r>
            <a:r>
              <a:rPr lang="ko-KR" altLang="en-US" dirty="0"/>
              <a:t>평균</a:t>
            </a:r>
            <a:r>
              <a:rPr lang="en-US" altLang="ko-KR" dirty="0"/>
              <a:t>(</a:t>
            </a:r>
            <a:r>
              <a:rPr lang="ko-KR" altLang="en-US" dirty="0"/>
              <a:t>로이드</a:t>
            </a:r>
            <a:r>
              <a:rPr lang="en-US" altLang="ko-KR" dirty="0"/>
              <a:t>-</a:t>
            </a:r>
            <a:r>
              <a:rPr lang="ko-KR" altLang="en-US" dirty="0" err="1"/>
              <a:t>포지</a:t>
            </a:r>
            <a:r>
              <a:rPr lang="ko-KR" altLang="en-US" dirty="0"/>
              <a:t> 알고리즘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ko-KR" altLang="en-US" dirty="0"/>
              <a:t>반복 몇 번으로 레이블이 없는 데이터셋을 빠르고 효율적으로 클러스터로 묶는 간단한 알고리즘</a:t>
            </a:r>
            <a:endParaRPr lang="en-US" altLang="ko-KR" dirty="0"/>
          </a:p>
          <a:p>
            <a:pPr lvl="2"/>
            <a:r>
              <a:rPr lang="ko-KR" altLang="en-US" b="1" dirty="0" err="1"/>
              <a:t>센트로이드</a:t>
            </a:r>
            <a:r>
              <a:rPr lang="ko-KR" altLang="en-US" b="1" dirty="0"/>
              <a:t> 초기화 방법</a:t>
            </a:r>
            <a:br>
              <a:rPr lang="en-US" altLang="ko-KR" b="1" dirty="0"/>
            </a:br>
            <a:r>
              <a:rPr lang="ko-KR" altLang="en-US" dirty="0" err="1"/>
              <a:t>센트로이드</a:t>
            </a:r>
            <a:r>
              <a:rPr lang="ko-KR" altLang="en-US" dirty="0"/>
              <a:t> 위치를 근사하게 알 수 있다면</a:t>
            </a:r>
            <a:r>
              <a:rPr lang="en-US" altLang="ko-KR" dirty="0"/>
              <a:t>, </a:t>
            </a:r>
            <a:r>
              <a:rPr lang="en-US" altLang="ko-KR" dirty="0" err="1"/>
              <a:t>init</a:t>
            </a:r>
            <a:r>
              <a:rPr lang="en-US" altLang="ko-KR" dirty="0"/>
              <a:t> </a:t>
            </a:r>
            <a:r>
              <a:rPr lang="ko-KR" altLang="en-US" dirty="0"/>
              <a:t>매개변수에 </a:t>
            </a:r>
            <a:r>
              <a:rPr lang="ko-KR" altLang="en-US" dirty="0" err="1"/>
              <a:t>센트로이드</a:t>
            </a:r>
            <a:r>
              <a:rPr lang="ko-KR" altLang="en-US" dirty="0"/>
              <a:t> 리스트를 담은 </a:t>
            </a:r>
            <a:r>
              <a:rPr lang="ko-KR" altLang="en-US" dirty="0" err="1"/>
              <a:t>넘파이</a:t>
            </a:r>
            <a:r>
              <a:rPr lang="ko-KR" altLang="en-US" dirty="0"/>
              <a:t> 배열을 지정하고 </a:t>
            </a:r>
            <a:r>
              <a:rPr lang="en-US" altLang="ko-KR" dirty="0" err="1"/>
              <a:t>n_init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로 설정할 수 있다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b="1" dirty="0"/>
              <a:t>k-</a:t>
            </a:r>
            <a:r>
              <a:rPr lang="ko-KR" altLang="en-US" b="1" dirty="0"/>
              <a:t>평균 속도 개선과 미니배치 </a:t>
            </a:r>
            <a:r>
              <a:rPr lang="en-US" altLang="ko-KR" b="1" dirty="0"/>
              <a:t>k-</a:t>
            </a:r>
            <a:r>
              <a:rPr lang="ko-KR" altLang="en-US" b="1" dirty="0"/>
              <a:t>평균</a:t>
            </a:r>
            <a:br>
              <a:rPr lang="en-US" altLang="ko-KR" b="1" dirty="0"/>
            </a:br>
            <a:r>
              <a:rPr lang="ko-KR" altLang="en-US" dirty="0"/>
              <a:t>찰스 </a:t>
            </a:r>
            <a:r>
              <a:rPr lang="ko-KR" altLang="en-US" dirty="0" err="1"/>
              <a:t>엘칸</a:t>
            </a:r>
            <a:r>
              <a:rPr lang="en-US" altLang="ko-KR" dirty="0"/>
              <a:t>: </a:t>
            </a:r>
            <a:r>
              <a:rPr lang="ko-KR" altLang="en-US" dirty="0"/>
              <a:t>불필요한 거리 계산을 피하여 알고리즘의 속도를 높인다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데이비드 </a:t>
            </a:r>
            <a:r>
              <a:rPr lang="ko-KR" altLang="en-US" dirty="0" err="1"/>
              <a:t>스컬리</a:t>
            </a:r>
            <a:r>
              <a:rPr lang="en-US" altLang="ko-KR" dirty="0"/>
              <a:t>: </a:t>
            </a:r>
            <a:r>
              <a:rPr lang="ko-KR" altLang="en-US" dirty="0"/>
              <a:t>전체 데이터셋을 사용해 반복하지 않고 각 반복마다 미니배치를 사용해 </a:t>
            </a:r>
            <a:r>
              <a:rPr lang="ko-KR" altLang="en-US" dirty="0" err="1"/>
              <a:t>센트로이드를</a:t>
            </a:r>
            <a:r>
              <a:rPr lang="ko-KR" altLang="en-US" dirty="0"/>
              <a:t> 조금씩 이동함</a:t>
            </a:r>
            <a:r>
              <a:rPr lang="en-US" altLang="ko-KR" dirty="0"/>
              <a:t>. </a:t>
            </a:r>
            <a:r>
              <a:rPr lang="ko-KR" altLang="en-US" dirty="0"/>
              <a:t>속도를 </a:t>
            </a:r>
            <a:r>
              <a:rPr lang="en-US" altLang="ko-KR" dirty="0"/>
              <a:t>3~4</a:t>
            </a:r>
            <a:r>
              <a:rPr lang="ko-KR" altLang="en-US" dirty="0"/>
              <a:t>배 높임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DE3D03-C11B-45CD-95BA-565261A77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488" y="3778243"/>
            <a:ext cx="67437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370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9-1</a:t>
            </a:r>
            <a:r>
              <a:rPr lang="ko-KR" altLang="en-US" dirty="0"/>
              <a:t> 군집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2"/>
            <a:r>
              <a:rPr lang="ko-KR" altLang="en-US" b="1" dirty="0"/>
              <a:t>최적의 클러스터 개수 찾기</a:t>
            </a:r>
            <a:endParaRPr lang="en-US" altLang="ko-KR" b="1" dirty="0"/>
          </a:p>
          <a:p>
            <a:pPr lvl="2"/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70C747-D1DE-43AB-9105-328DEF72E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073" y="1240967"/>
            <a:ext cx="5950253" cy="250052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0065176-17B1-4F03-BAA5-155755AB1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073" y="3780045"/>
            <a:ext cx="6130664" cy="296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482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9-1</a:t>
            </a:r>
            <a:r>
              <a:rPr lang="ko-KR" altLang="en-US" dirty="0"/>
              <a:t> 군집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83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BBB7F7-175B-466D-8C3F-79CDB6C90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81" y="964734"/>
            <a:ext cx="5893479" cy="51072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7326F26-DCC0-4780-B344-58F1DECDF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541" y="964734"/>
            <a:ext cx="5861000" cy="228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709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9-1</a:t>
            </a:r>
            <a:r>
              <a:rPr lang="ko-KR" altLang="en-US" dirty="0"/>
              <a:t> 군집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k-</a:t>
            </a:r>
            <a:r>
              <a:rPr lang="ko-KR" altLang="en-US" dirty="0"/>
              <a:t>평균의 한계</a:t>
            </a:r>
            <a:br>
              <a:rPr lang="en-US" altLang="ko-KR" dirty="0"/>
            </a:br>
            <a:r>
              <a:rPr lang="en-US" altLang="ko-KR" dirty="0"/>
              <a:t>k-</a:t>
            </a:r>
            <a:r>
              <a:rPr lang="ko-KR" altLang="en-US" dirty="0"/>
              <a:t>평균은 속도가 빠르고 확장이 용이하다는 장점이 있지만</a:t>
            </a:r>
            <a:r>
              <a:rPr lang="en-US" altLang="ko-KR" dirty="0"/>
              <a:t>, </a:t>
            </a:r>
            <a:r>
              <a:rPr lang="ko-KR" altLang="en-US" dirty="0"/>
              <a:t>완벽한 것은 아님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최적이 아닌 솔루션을 피하려면 알고리즘을 여러 번 실행해야 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클러스터 개수를 지정해야 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클러스터의 크기나 밀집도가 서로 다르거나 원형이 아닐 경우 잘 작동하지 않음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BB0707-20FE-4487-9B20-0BCB691F6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92" y="2681549"/>
            <a:ext cx="802005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41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9-1</a:t>
            </a:r>
            <a:r>
              <a:rPr lang="ko-KR" altLang="en-US" dirty="0"/>
              <a:t> 군집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군집을 사용한 이미지 분할</a:t>
            </a:r>
            <a:endParaRPr lang="en-US" altLang="ko-KR" dirty="0"/>
          </a:p>
          <a:p>
            <a:pPr lvl="2"/>
            <a:r>
              <a:rPr lang="ko-KR" altLang="en-US" dirty="0"/>
              <a:t>이미지 분할</a:t>
            </a:r>
            <a:r>
              <a:rPr lang="en-US" altLang="ko-KR" dirty="0"/>
              <a:t>(image segmentation)</a:t>
            </a:r>
            <a:br>
              <a:rPr lang="en-US" altLang="ko-KR" dirty="0"/>
            </a:br>
            <a:r>
              <a:rPr lang="ko-KR" altLang="en-US" dirty="0"/>
              <a:t>이미지를 세그먼트</a:t>
            </a:r>
            <a:r>
              <a:rPr lang="en-US" altLang="ko-KR" dirty="0"/>
              <a:t> </a:t>
            </a:r>
            <a:r>
              <a:rPr lang="ko-KR" altLang="en-US" dirty="0"/>
              <a:t>여러 개로 분할하는 작업</a:t>
            </a:r>
            <a:endParaRPr lang="en-US" altLang="ko-KR" dirty="0"/>
          </a:p>
          <a:p>
            <a:pPr lvl="2"/>
            <a:r>
              <a:rPr lang="ko-KR" altLang="en-US" dirty="0" err="1"/>
              <a:t>시맨틱</a:t>
            </a:r>
            <a:r>
              <a:rPr lang="ko-KR" altLang="en-US" dirty="0"/>
              <a:t> 분할</a:t>
            </a:r>
            <a:r>
              <a:rPr lang="en-US" altLang="ko-KR" dirty="0"/>
              <a:t>(semantic segmentation)</a:t>
            </a:r>
            <a:br>
              <a:rPr lang="en-US" altLang="ko-KR" dirty="0"/>
            </a:br>
            <a:r>
              <a:rPr lang="ko-KR" altLang="en-US" dirty="0"/>
              <a:t>동일한 종류의 물체에 속한 모든 픽셀은 같은 세그먼트에 할당</a:t>
            </a:r>
            <a:endParaRPr lang="en-US" altLang="ko-KR" dirty="0"/>
          </a:p>
          <a:p>
            <a:pPr lvl="2"/>
            <a:r>
              <a:rPr lang="ko-KR" altLang="en-US" dirty="0"/>
              <a:t>색상 분할</a:t>
            </a:r>
            <a:r>
              <a:rPr lang="en-US" altLang="ko-KR" dirty="0"/>
              <a:t>(color segmentation)</a:t>
            </a:r>
            <a:br>
              <a:rPr lang="en-US" altLang="ko-KR" dirty="0"/>
            </a:br>
            <a:r>
              <a:rPr lang="ko-KR" altLang="en-US" dirty="0"/>
              <a:t>동일한 색상을 가진 픽셀을 같은 세그먼트에 할당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2BB073-8AD8-4760-B43A-02AAC6147941}"/>
              </a:ext>
            </a:extLst>
          </p:cNvPr>
          <p:cNvSpPr/>
          <p:nvPr/>
        </p:nvSpPr>
        <p:spPr>
          <a:xfrm>
            <a:off x="5143521" y="6164531"/>
            <a:ext cx="60016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▲ 그림 </a:t>
            </a:r>
            <a:r>
              <a:rPr lang="en-US" altLang="ko-KR" sz="1400" dirty="0">
                <a:latin typeface="+mn-ea"/>
              </a:rPr>
              <a:t>9-12 </a:t>
            </a:r>
            <a:r>
              <a:rPr lang="ko-KR" altLang="en-US" sz="1400" dirty="0">
                <a:latin typeface="+mn-ea"/>
              </a:rPr>
              <a:t>다양한 클러스터 개수로 </a:t>
            </a:r>
            <a:r>
              <a:rPr lang="en-US" altLang="ko-KR" sz="1400" dirty="0">
                <a:latin typeface="+mn-ea"/>
              </a:rPr>
              <a:t>k-</a:t>
            </a:r>
            <a:r>
              <a:rPr lang="ko-KR" altLang="en-US" sz="1400" dirty="0">
                <a:latin typeface="+mn-ea"/>
              </a:rPr>
              <a:t>평균을 사용해 만든 이미지 분할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CF33399-FD3C-41E3-B087-81F172646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706" y="3119462"/>
            <a:ext cx="5507536" cy="304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02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9-1</a:t>
            </a:r>
            <a:r>
              <a:rPr lang="ko-KR" altLang="en-US" dirty="0"/>
              <a:t> 군집</a:t>
            </a:r>
            <a:endParaRPr lang="ko-Kore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7015" y="815006"/>
            <a:ext cx="11046173" cy="5492009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군집을 사용한 전처리</a:t>
            </a:r>
            <a:endParaRPr lang="en-US" altLang="ko-KR" dirty="0"/>
          </a:p>
          <a:p>
            <a:pPr lvl="1"/>
            <a:r>
              <a:rPr lang="ko-KR" altLang="en-US" dirty="0"/>
              <a:t>군집을 사용한 </a:t>
            </a:r>
            <a:r>
              <a:rPr lang="ko-KR" altLang="en-US" dirty="0" err="1"/>
              <a:t>준지도</a:t>
            </a:r>
            <a:r>
              <a:rPr lang="ko-KR" altLang="en-US" dirty="0"/>
              <a:t> 학습</a:t>
            </a:r>
            <a:br>
              <a:rPr lang="en-US" altLang="ko-KR" dirty="0"/>
            </a:br>
            <a:r>
              <a:rPr lang="ko-KR" altLang="en-US" dirty="0"/>
              <a:t>레이블이 없는 데이터가 많고 레이블이 있는 데이터는 적을 때 사용</a:t>
            </a:r>
            <a:endParaRPr lang="en-US" altLang="ko-KR" dirty="0"/>
          </a:p>
          <a:p>
            <a:pPr lvl="1"/>
            <a:r>
              <a:rPr lang="en-US" altLang="ko-KR" dirty="0"/>
              <a:t>DBSCAN</a:t>
            </a:r>
          </a:p>
          <a:p>
            <a:pPr lvl="1"/>
            <a:r>
              <a:rPr lang="ko-KR" altLang="en-US" dirty="0"/>
              <a:t>다른 군집 알고리즘</a:t>
            </a:r>
            <a:endParaRPr lang="en-US" altLang="ko-KR" dirty="0"/>
          </a:p>
          <a:p>
            <a:pPr lvl="2"/>
            <a:r>
              <a:rPr lang="ko-KR" altLang="en-US" dirty="0"/>
              <a:t>병합 군집</a:t>
            </a:r>
            <a:endParaRPr lang="en-US" altLang="ko-KR" dirty="0"/>
          </a:p>
          <a:p>
            <a:pPr lvl="2"/>
            <a:r>
              <a:rPr lang="en-US" altLang="ko-KR" dirty="0"/>
              <a:t>BIRCH</a:t>
            </a:r>
          </a:p>
          <a:p>
            <a:pPr lvl="2"/>
            <a:r>
              <a:rPr lang="ko-KR" altLang="en-US" dirty="0"/>
              <a:t>평균</a:t>
            </a:r>
            <a:r>
              <a:rPr lang="en-US" altLang="ko-KR" dirty="0"/>
              <a:t>-</a:t>
            </a:r>
            <a:r>
              <a:rPr lang="ko-KR" altLang="en-US" dirty="0"/>
              <a:t>이동</a:t>
            </a:r>
            <a:endParaRPr lang="en-US" altLang="ko-KR" dirty="0"/>
          </a:p>
          <a:p>
            <a:pPr lvl="2"/>
            <a:r>
              <a:rPr lang="ko-KR" altLang="en-US" dirty="0"/>
              <a:t>유사도 전파</a:t>
            </a:r>
            <a:endParaRPr lang="en-US" altLang="ko-KR" dirty="0"/>
          </a:p>
          <a:p>
            <a:pPr lvl="2"/>
            <a:r>
              <a:rPr lang="ko-KR" altLang="en-US" dirty="0"/>
              <a:t>스펙트럼 군집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02FDDA-76FC-4604-A74B-7C8F918E0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013" y="2112735"/>
            <a:ext cx="5592124" cy="19576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2C3A04-8708-4F15-BAA8-691F6B29C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012" y="4344778"/>
            <a:ext cx="5274763" cy="212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34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A7E222A-3DD0-4F44-9E84-3F27702EB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2-4</a:t>
            </a:r>
            <a:r>
              <a:rPr lang="ko-KR" altLang="en-US" dirty="0"/>
              <a:t> 데이터 이해를 위한 탐색과 시각화</a:t>
            </a:r>
            <a:endParaRPr lang="x-none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1566863"/>
            <a:ext cx="6686550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621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한빛미디어">
      <a:dk1>
        <a:sysClr val="windowText" lastClr="000000"/>
      </a:dk1>
      <a:lt1>
        <a:sysClr val="window" lastClr="FFFFFF"/>
      </a:lt1>
      <a:dk2>
        <a:srgbClr val="1FAEB6"/>
      </a:dk2>
      <a:lt2>
        <a:srgbClr val="919191"/>
      </a:lt2>
      <a:accent1>
        <a:srgbClr val="39B54A"/>
      </a:accent1>
      <a:accent2>
        <a:srgbClr val="F15A31"/>
      </a:accent2>
      <a:accent3>
        <a:srgbClr val="FA9D1C"/>
      </a:accent3>
      <a:accent4>
        <a:srgbClr val="41B50A"/>
      </a:accent4>
      <a:accent5>
        <a:srgbClr val="55AAEA"/>
      </a:accent5>
      <a:accent6>
        <a:srgbClr val="4D2702"/>
      </a:accent6>
      <a:hlink>
        <a:srgbClr val="39B54A"/>
      </a:hlink>
      <a:folHlink>
        <a:srgbClr val="919191"/>
      </a:folHlink>
    </a:clrScheme>
    <a:fontScheme name="맑은 고딕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>
              <a:lumMod val="50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27325</TotalTime>
  <Words>5607</Words>
  <Application>Microsoft Office PowerPoint</Application>
  <PresentationFormat>와이드스크린</PresentationFormat>
  <Paragraphs>694</Paragraphs>
  <Slides>86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86</vt:i4>
      </vt:variant>
    </vt:vector>
  </HeadingPairs>
  <TitlesOfParts>
    <vt:vector size="99" baseType="lpstr">
      <vt:lpstr>D2Coding</vt:lpstr>
      <vt:lpstr>Helvetica Neue</vt:lpstr>
      <vt:lpstr>ITC Garamond Std</vt:lpstr>
      <vt:lpstr>YoonV YoonGothic100Std_OTF</vt:lpstr>
      <vt:lpstr>YoonV YoonMyungjo100Std_OTF</vt:lpstr>
      <vt:lpstr>맑은 고딕</vt:lpstr>
      <vt:lpstr>맑은 고딕</vt:lpstr>
      <vt:lpstr>시스템 서체</vt:lpstr>
      <vt:lpstr>Arial</vt:lpstr>
      <vt:lpstr>Calibri</vt:lpstr>
      <vt:lpstr>Consolas</vt:lpstr>
      <vt:lpstr>Wingdings</vt:lpstr>
      <vt:lpstr>Office 테마</vt:lpstr>
      <vt:lpstr>Machine Learning Application 2</vt:lpstr>
      <vt:lpstr>PowerPoint 프레젠테이션</vt:lpstr>
      <vt:lpstr>SECTION 2-1 실제 데이터로 작업하기</vt:lpstr>
      <vt:lpstr>SECTION 2-1 실제 데이터로 작업하기</vt:lpstr>
      <vt:lpstr>SECTION 2-2 큰 그림 보기</vt:lpstr>
      <vt:lpstr>SECTION 2-3 데이터 가져오기</vt:lpstr>
      <vt:lpstr>SECTION 2-4 데이터 이해를 위한 탐색과 시각화</vt:lpstr>
      <vt:lpstr>SECTION 2-4 데이터 이해를 위한 탐색과 시각화</vt:lpstr>
      <vt:lpstr>SECTION 2-4 데이터 이해를 위한 탐색과 시각화</vt:lpstr>
      <vt:lpstr>SECTION 2-5 머신러닝 알고리즘을 위한 데이터 준비</vt:lpstr>
      <vt:lpstr>SECTION 2-6 모델 선택과 훈련</vt:lpstr>
      <vt:lpstr>SECTION 2-7 모델 세부 튜닝</vt:lpstr>
      <vt:lpstr>SECTION 2-10 연습문제</vt:lpstr>
      <vt:lpstr>Contents</vt:lpstr>
      <vt:lpstr>PowerPoint 프레젠테이션</vt:lpstr>
      <vt:lpstr>SECTION 3-1 MNIST</vt:lpstr>
      <vt:lpstr>SECTION 3-1 MNIST</vt:lpstr>
      <vt:lpstr>SECTION 3-2 이진 분류기 훈련</vt:lpstr>
      <vt:lpstr>SECTION 3-3 성능 측정</vt:lpstr>
      <vt:lpstr>SECTION 3-3 성능 측정</vt:lpstr>
      <vt:lpstr>SECTION 3-3 성능 측정</vt:lpstr>
      <vt:lpstr>SECTION 3-4 다중 분류</vt:lpstr>
      <vt:lpstr>SECTION 3-4 다중 분류</vt:lpstr>
      <vt:lpstr>SECTION 3-5 에러 분석</vt:lpstr>
      <vt:lpstr>SECTION 3-6 다중 레이블 분류</vt:lpstr>
      <vt:lpstr>SECTION 3-7 다중 출력 분류</vt:lpstr>
      <vt:lpstr>SECTION 3-8 연습문제(1)</vt:lpstr>
      <vt:lpstr>SECTION 3-8 연습문제(4)</vt:lpstr>
      <vt:lpstr>Contents</vt:lpstr>
      <vt:lpstr>PowerPoint 프레젠테이션</vt:lpstr>
      <vt:lpstr>SECTION 4-1 선형 회귀</vt:lpstr>
      <vt:lpstr>SECTION 4-1 선형 회귀</vt:lpstr>
      <vt:lpstr>SECTION 4-2 경사 하강법</vt:lpstr>
      <vt:lpstr>SECTION 4-2 경사 하강법</vt:lpstr>
      <vt:lpstr>SECTION 4-2 경사 하강법</vt:lpstr>
      <vt:lpstr>SECTION 4-3 다항 회귀</vt:lpstr>
      <vt:lpstr>SECTION 4-4 학습 곡선</vt:lpstr>
      <vt:lpstr>SECTION 4-5 규제가 있는 선형 모델</vt:lpstr>
      <vt:lpstr>SECTION 4-6 로지스틱 회귀</vt:lpstr>
      <vt:lpstr>SECTION 4-6 로지스틱 회귀</vt:lpstr>
      <vt:lpstr>SECTION 4-6 로지스틱 회귀</vt:lpstr>
      <vt:lpstr>SECTION 4-6 로지스틱 회귀</vt:lpstr>
      <vt:lpstr>SECTION 4-6 로지스틱 회귀</vt:lpstr>
      <vt:lpstr>SECTION 4-6 로지스틱 회귀</vt:lpstr>
      <vt:lpstr>Contents</vt:lpstr>
      <vt:lpstr>PowerPoint 프레젠테이션</vt:lpstr>
      <vt:lpstr>SECTION 5-1 선형 SVM 분류</vt:lpstr>
      <vt:lpstr>SECTION 5-2 비선형 SVM 분류</vt:lpstr>
      <vt:lpstr>SECTION 5-2 비선형 SVM 분류</vt:lpstr>
      <vt:lpstr>SECTION 5-2 비선형 SVM 분류</vt:lpstr>
      <vt:lpstr>SECTION 5-2 비선형 SVM 분류</vt:lpstr>
      <vt:lpstr>SECTION 5-3 SVM 회귀</vt:lpstr>
      <vt:lpstr>Contents</vt:lpstr>
      <vt:lpstr>PowerPoint 프레젠테이션</vt:lpstr>
      <vt:lpstr>SECTION 6-1 결정 트리 학습과 시각화</vt:lpstr>
      <vt:lpstr>SECTION 6-2 예측하기</vt:lpstr>
      <vt:lpstr>SECTION 6-4 CART 훈련 알고리즘</vt:lpstr>
      <vt:lpstr>SECTION 6-5 계산 복잡도</vt:lpstr>
      <vt:lpstr>SECTION 6-6 지니 불순도 또는 엔트로피?</vt:lpstr>
      <vt:lpstr>SECTION 6-7 규제 매개변수</vt:lpstr>
      <vt:lpstr>SECTION 6-8 회귀</vt:lpstr>
      <vt:lpstr>SECTION 6-8 회귀</vt:lpstr>
      <vt:lpstr>SECTION 6-8 회귀</vt:lpstr>
      <vt:lpstr>SECTION 6-9 불안정성</vt:lpstr>
      <vt:lpstr>SECTION 6-9 불안정성</vt:lpstr>
      <vt:lpstr>Contents</vt:lpstr>
      <vt:lpstr>PowerPoint 프레젠테이션</vt:lpstr>
      <vt:lpstr>SECTION 7-1 투표 기반 분류기</vt:lpstr>
      <vt:lpstr>SECTION 7-1 투표 기반 분류기</vt:lpstr>
      <vt:lpstr>SECTION 7-2 배깅과 페이스팅</vt:lpstr>
      <vt:lpstr>SECTION 7-2 배깅과 페이스팅</vt:lpstr>
      <vt:lpstr>SECTION 7-3 랜덤 패치와 랜덤 서브스페이스</vt:lpstr>
      <vt:lpstr>SECTION 7-3 랜덤 패치와 랜덤 서브스페이스</vt:lpstr>
      <vt:lpstr>SECTION 7-4 랜덤 포레스트</vt:lpstr>
      <vt:lpstr>SECTION 7-4 랜덤 포레스트</vt:lpstr>
      <vt:lpstr>Contents</vt:lpstr>
      <vt:lpstr>PowerPoint 프레젠테이션</vt:lpstr>
      <vt:lpstr>SECTION 9 이 장에서 다루는 비지도 학습 알고리즘</vt:lpstr>
      <vt:lpstr>SECTION 9-1 군집</vt:lpstr>
      <vt:lpstr>SECTION 9-1 군집</vt:lpstr>
      <vt:lpstr>SECTION 9-1 군집</vt:lpstr>
      <vt:lpstr>SECTION 9-1 군집</vt:lpstr>
      <vt:lpstr>SECTION 9-1 군집</vt:lpstr>
      <vt:lpstr>SECTION 9-1 군집</vt:lpstr>
      <vt:lpstr>SECTION 9-1 군집</vt:lpstr>
      <vt:lpstr>SECTION 9-1 군집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파이썬으로 배우는 머신러닝 교과서</dc:title>
  <dc:creator>마케팅팀</dc:creator>
  <cp:lastModifiedBy>문병걸</cp:lastModifiedBy>
  <cp:revision>334</cp:revision>
  <dcterms:created xsi:type="dcterms:W3CDTF">2020-01-31T07:25:46Z</dcterms:created>
  <dcterms:modified xsi:type="dcterms:W3CDTF">2021-11-17T03:41:42Z</dcterms:modified>
</cp:coreProperties>
</file>